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2" r:id="rId1"/>
  </p:sldMasterIdLst>
  <p:notesMasterIdLst>
    <p:notesMasterId r:id="rId87"/>
  </p:notesMasterIdLst>
  <p:sldIdLst>
    <p:sldId id="895" r:id="rId2"/>
    <p:sldId id="939" r:id="rId3"/>
    <p:sldId id="1012" r:id="rId4"/>
    <p:sldId id="1019" r:id="rId5"/>
    <p:sldId id="1013" r:id="rId6"/>
    <p:sldId id="949" r:id="rId7"/>
    <p:sldId id="1036" r:id="rId8"/>
    <p:sldId id="1014" r:id="rId9"/>
    <p:sldId id="1037" r:id="rId10"/>
    <p:sldId id="1038" r:id="rId11"/>
    <p:sldId id="951" r:id="rId12"/>
    <p:sldId id="948" r:id="rId13"/>
    <p:sldId id="1035" r:id="rId14"/>
    <p:sldId id="1034" r:id="rId15"/>
    <p:sldId id="1009" r:id="rId16"/>
    <p:sldId id="1010" r:id="rId17"/>
    <p:sldId id="1015" r:id="rId18"/>
    <p:sldId id="1016" r:id="rId19"/>
    <p:sldId id="959" r:id="rId20"/>
    <p:sldId id="1039" r:id="rId21"/>
    <p:sldId id="963" r:id="rId22"/>
    <p:sldId id="961" r:id="rId23"/>
    <p:sldId id="964" r:id="rId24"/>
    <p:sldId id="1023" r:id="rId25"/>
    <p:sldId id="1024" r:id="rId26"/>
    <p:sldId id="1025" r:id="rId27"/>
    <p:sldId id="1026" r:id="rId28"/>
    <p:sldId id="1027" r:id="rId29"/>
    <p:sldId id="1029" r:id="rId30"/>
    <p:sldId id="1031" r:id="rId31"/>
    <p:sldId id="1152" r:id="rId32"/>
    <p:sldId id="1153" r:id="rId33"/>
    <p:sldId id="1032" r:id="rId34"/>
    <p:sldId id="966" r:id="rId35"/>
    <p:sldId id="836" r:id="rId36"/>
    <p:sldId id="967" r:id="rId37"/>
    <p:sldId id="943" r:id="rId38"/>
    <p:sldId id="968" r:id="rId39"/>
    <p:sldId id="969" r:id="rId40"/>
    <p:sldId id="944" r:id="rId41"/>
    <p:sldId id="970" r:id="rId42"/>
    <p:sldId id="945" r:id="rId43"/>
    <p:sldId id="971" r:id="rId44"/>
    <p:sldId id="984" r:id="rId45"/>
    <p:sldId id="972" r:id="rId46"/>
    <p:sldId id="973" r:id="rId47"/>
    <p:sldId id="1033" r:id="rId48"/>
    <p:sldId id="974" r:id="rId49"/>
    <p:sldId id="1018" r:id="rId50"/>
    <p:sldId id="979" r:id="rId51"/>
    <p:sldId id="977" r:id="rId52"/>
    <p:sldId id="978" r:id="rId53"/>
    <p:sldId id="980" r:id="rId54"/>
    <p:sldId id="981" r:id="rId55"/>
    <p:sldId id="982" r:id="rId56"/>
    <p:sldId id="985" r:id="rId57"/>
    <p:sldId id="986" r:id="rId58"/>
    <p:sldId id="987" r:id="rId59"/>
    <p:sldId id="988" r:id="rId60"/>
    <p:sldId id="1020" r:id="rId61"/>
    <p:sldId id="1006" r:id="rId62"/>
    <p:sldId id="1000" r:id="rId63"/>
    <p:sldId id="1001" r:id="rId64"/>
    <p:sldId id="1002" r:id="rId65"/>
    <p:sldId id="1003" r:id="rId66"/>
    <p:sldId id="1004" r:id="rId67"/>
    <p:sldId id="1005" r:id="rId68"/>
    <p:sldId id="902" r:id="rId69"/>
    <p:sldId id="903" r:id="rId70"/>
    <p:sldId id="1007" r:id="rId71"/>
    <p:sldId id="930" r:id="rId72"/>
    <p:sldId id="922" r:id="rId73"/>
    <p:sldId id="936" r:id="rId74"/>
    <p:sldId id="927" r:id="rId75"/>
    <p:sldId id="931" r:id="rId76"/>
    <p:sldId id="937" r:id="rId77"/>
    <p:sldId id="932" r:id="rId78"/>
    <p:sldId id="933" r:id="rId79"/>
    <p:sldId id="934" r:id="rId80"/>
    <p:sldId id="935" r:id="rId81"/>
    <p:sldId id="938" r:id="rId82"/>
    <p:sldId id="925" r:id="rId83"/>
    <p:sldId id="928" r:id="rId84"/>
    <p:sldId id="929" r:id="rId85"/>
    <p:sldId id="796" r:id="rId86"/>
  </p:sldIdLst>
  <p:sldSz cx="9906000" cy="6858000" type="A4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9B3FEC54-C99A-2341-AAD7-27E0ADE2F16E}">
          <p14:sldIdLst>
            <p14:sldId id="895"/>
            <p14:sldId id="939"/>
            <p14:sldId id="1012"/>
            <p14:sldId id="1019"/>
            <p14:sldId id="1013"/>
            <p14:sldId id="949"/>
            <p14:sldId id="1036"/>
            <p14:sldId id="1014"/>
            <p14:sldId id="1037"/>
            <p14:sldId id="1038"/>
            <p14:sldId id="951"/>
            <p14:sldId id="948"/>
            <p14:sldId id="1035"/>
            <p14:sldId id="1034"/>
            <p14:sldId id="1009"/>
            <p14:sldId id="1010"/>
            <p14:sldId id="1015"/>
            <p14:sldId id="1016"/>
            <p14:sldId id="959"/>
            <p14:sldId id="1039"/>
            <p14:sldId id="963"/>
            <p14:sldId id="961"/>
            <p14:sldId id="964"/>
            <p14:sldId id="1023"/>
            <p14:sldId id="1024"/>
            <p14:sldId id="1025"/>
            <p14:sldId id="1026"/>
            <p14:sldId id="1027"/>
            <p14:sldId id="1029"/>
            <p14:sldId id="1031"/>
            <p14:sldId id="1152"/>
            <p14:sldId id="1153"/>
            <p14:sldId id="1032"/>
            <p14:sldId id="966"/>
            <p14:sldId id="836"/>
            <p14:sldId id="967"/>
            <p14:sldId id="943"/>
            <p14:sldId id="968"/>
            <p14:sldId id="969"/>
            <p14:sldId id="944"/>
            <p14:sldId id="970"/>
            <p14:sldId id="945"/>
            <p14:sldId id="971"/>
            <p14:sldId id="984"/>
            <p14:sldId id="972"/>
            <p14:sldId id="973"/>
            <p14:sldId id="1033"/>
            <p14:sldId id="974"/>
            <p14:sldId id="1018"/>
            <p14:sldId id="979"/>
            <p14:sldId id="977"/>
            <p14:sldId id="978"/>
            <p14:sldId id="980"/>
            <p14:sldId id="981"/>
            <p14:sldId id="982"/>
            <p14:sldId id="985"/>
            <p14:sldId id="986"/>
            <p14:sldId id="987"/>
            <p14:sldId id="988"/>
            <p14:sldId id="1020"/>
            <p14:sldId id="1006"/>
            <p14:sldId id="1000"/>
            <p14:sldId id="1001"/>
            <p14:sldId id="1002"/>
            <p14:sldId id="1003"/>
            <p14:sldId id="1004"/>
            <p14:sldId id="1005"/>
            <p14:sldId id="902"/>
            <p14:sldId id="903"/>
            <p14:sldId id="1007"/>
            <p14:sldId id="930"/>
            <p14:sldId id="922"/>
            <p14:sldId id="936"/>
            <p14:sldId id="927"/>
            <p14:sldId id="931"/>
            <p14:sldId id="937"/>
            <p14:sldId id="932"/>
            <p14:sldId id="933"/>
            <p14:sldId id="934"/>
            <p14:sldId id="935"/>
            <p14:sldId id="938"/>
            <p14:sldId id="925"/>
            <p14:sldId id="928"/>
            <p14:sldId id="929"/>
            <p14:sldId id="79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E60B8"/>
    <a:srgbClr val="36544F"/>
    <a:srgbClr val="1778B8"/>
    <a:srgbClr val="FB8E20"/>
    <a:srgbClr val="B04432"/>
    <a:srgbClr val="D4EBE9"/>
    <a:srgbClr val="3E729D"/>
    <a:srgbClr val="41719C"/>
    <a:srgbClr val="5AB88F"/>
    <a:srgbClr val="B58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270"/>
    <p:restoredTop sz="96911" autoAdjust="0"/>
  </p:normalViewPr>
  <p:slideViewPr>
    <p:cSldViewPr snapToGrid="0" snapToObjects="1">
      <p:cViewPr varScale="1">
        <p:scale>
          <a:sx n="271" d="100"/>
          <a:sy n="271" d="100"/>
        </p:scale>
        <p:origin x="3160" y="168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theme" Target="theme/theme1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3854BB-5908-0843-BA41-B7E7E599A04D}" type="datetimeFigureOut">
              <a:rPr lang="de-DE" smtClean="0"/>
              <a:t>06.09.20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67E9B5-BB04-A741-9555-7CF01DDDA8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9260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427439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85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758872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9906000" cy="790222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1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54046EA0-476F-F64F-8694-855A1E7DAD9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203200" y="1026060"/>
            <a:ext cx="9499600" cy="5329237"/>
          </a:xfrm>
        </p:spPr>
        <p:txBody>
          <a:bodyPr/>
          <a:lstStyle>
            <a:lvl1pPr>
              <a:defRPr b="1"/>
            </a:lvl1pPr>
          </a:lstStyle>
          <a:p>
            <a:r>
              <a:rPr lang="de-DE" dirty="0"/>
              <a:t>Mastertextformat bearbeiten
	</a:t>
            </a:r>
            <a:r>
              <a:rPr lang="de-DE" dirty="0" err="1"/>
              <a:t>fasdfsdf</a:t>
            </a:r>
            <a:r>
              <a:rPr lang="de-DE" dirty="0"/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1996269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790223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6067778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906868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45719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</p:spTree>
    <p:extLst>
      <p:ext uri="{BB962C8B-B14F-4D97-AF65-F5344CB8AC3E}">
        <p14:creationId xmlns:p14="http://schemas.microsoft.com/office/powerpoint/2010/main" val="1176646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B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 err="1"/>
              <a:t>fasfasdf</a:t>
            </a:r>
            <a:endParaRPr 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9/6/20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602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50" r:id="rId2"/>
    <p:sldLayoutId id="214748365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de-DE" sz="2400" b="1" kern="1200" dirty="0">
          <a:solidFill>
            <a:srgbClr val="EF7D1D"/>
          </a:solidFill>
          <a:latin typeface="Source Sans Pro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2400" kern="1200" dirty="0">
          <a:solidFill>
            <a:srgbClr val="36544F"/>
          </a:solidFill>
          <a:latin typeface="Source Sans Pro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2400" kern="1200" dirty="0">
          <a:solidFill>
            <a:srgbClr val="36544F"/>
          </a:solidFill>
          <a:latin typeface="Source Sans Pro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en.wikipedia.org/wiki/Copy-on-write" TargetMode="Externa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reactjs.org/concurrent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reactjs.org/concurrent" TargetMode="Externa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 descr="Ein Bild, das Natur, Brett, Wasser, sitzend enthält.&#10;&#10;Automatisch generierte Beschreibung">
            <a:extLst>
              <a:ext uri="{FF2B5EF4-FFF2-40B4-BE49-F238E27FC236}">
                <a16:creationId xmlns:a16="http://schemas.microsoft.com/office/drawing/2014/main" id="{E269C670-0A3D-2B4C-B909-6BCDA801E3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840" r="8361"/>
          <a:stretch/>
        </p:blipFill>
        <p:spPr>
          <a:xfrm>
            <a:off x="-11162" y="0"/>
            <a:ext cx="9939484" cy="6866831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8FFC761-FA65-4D43-9BEC-BD3BB5EE4B73}"/>
              </a:ext>
            </a:extLst>
          </p:cNvPr>
          <p:cNvSpPr/>
          <p:nvPr/>
        </p:nvSpPr>
        <p:spPr>
          <a:xfrm>
            <a:off x="-22324" y="1"/>
            <a:ext cx="9950646" cy="6067776"/>
          </a:xfrm>
          <a:prstGeom prst="rect">
            <a:avLst/>
          </a:prstGeom>
          <a:solidFill>
            <a:srgbClr val="D4EBE9">
              <a:alpha val="5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 2"/>
          <p:cNvSpPr/>
          <p:nvPr/>
        </p:nvSpPr>
        <p:spPr>
          <a:xfrm>
            <a:off x="271282" y="2270681"/>
            <a:ext cx="10277008" cy="26007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300" b="1" dirty="0"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  </a:t>
            </a:r>
            <a:r>
              <a:rPr lang="de-DE" sz="16300" b="1" dirty="0"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React</a:t>
            </a:r>
            <a:endParaRPr lang="de-DE" b="1" dirty="0">
              <a:solidFill>
                <a:srgbClr val="EF7D1D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999458" y="371338"/>
            <a:ext cx="16850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  <a:endParaRPr lang="de-DE" sz="16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38B5D25A-55E1-4341-9252-AC900006FD3A}"/>
              </a:ext>
            </a:extLst>
          </p:cNvPr>
          <p:cNvSpPr txBox="1"/>
          <p:nvPr/>
        </p:nvSpPr>
        <p:spPr>
          <a:xfrm>
            <a:off x="1262341" y="1802783"/>
            <a:ext cx="574256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3400" b="1" dirty="0">
              <a:solidFill>
                <a:srgbClr val="36544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-1" y="6067777"/>
            <a:ext cx="9928323" cy="790223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11162" y="6067777"/>
            <a:ext cx="9906000" cy="790223"/>
          </a:xfrm>
        </p:spPr>
        <p:txBody>
          <a:bodyPr>
            <a:normAutofit/>
          </a:bodyPr>
          <a:lstStyle/>
          <a:p>
            <a:r>
              <a:rPr lang="de-DE" sz="1400" spc="80" dirty="0" err="1">
                <a:solidFill>
                  <a:srgbClr val="D4EBE9"/>
                </a:solidFill>
              </a:rPr>
              <a:t>Jax</a:t>
            </a:r>
            <a:r>
              <a:rPr lang="de-DE" sz="1400" spc="80" dirty="0">
                <a:solidFill>
                  <a:srgbClr val="D4EBE9"/>
                </a:solidFill>
              </a:rPr>
              <a:t> Hybrid Mainz / Online | September 2020 | @</a:t>
            </a:r>
            <a:r>
              <a:rPr lang="de-DE" sz="1400" spc="80" dirty="0" err="1">
                <a:solidFill>
                  <a:srgbClr val="D4EBE9"/>
                </a:solidFill>
              </a:rPr>
              <a:t>nilshartmann</a:t>
            </a:r>
            <a:endParaRPr lang="de-DE" sz="1400" spc="80" dirty="0">
              <a:solidFill>
                <a:srgbClr val="D4EBE9"/>
              </a:solidFill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219C9F6C-37CF-9943-948F-72DE55B90AF7}"/>
              </a:ext>
            </a:extLst>
          </p:cNvPr>
          <p:cNvSpPr/>
          <p:nvPr/>
        </p:nvSpPr>
        <p:spPr>
          <a:xfrm>
            <a:off x="1101491" y="5357092"/>
            <a:ext cx="4853831" cy="405075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de-DE" b="1" dirty="0" err="1">
                <a:solidFill>
                  <a:srgbClr val="36544F"/>
                </a:solidFill>
              </a:rPr>
              <a:t>Slides</a:t>
            </a:r>
            <a:r>
              <a:rPr lang="de-DE" b="1" dirty="0">
                <a:solidFill>
                  <a:srgbClr val="36544F"/>
                </a:solidFill>
              </a:rPr>
              <a:t>: https://</a:t>
            </a:r>
            <a:r>
              <a:rPr lang="de-DE" b="1" dirty="0" err="1">
                <a:solidFill>
                  <a:srgbClr val="36544F"/>
                </a:solidFill>
              </a:rPr>
              <a:t>react.schule</a:t>
            </a:r>
            <a:r>
              <a:rPr lang="de-DE" b="1" dirty="0">
                <a:solidFill>
                  <a:srgbClr val="36544F"/>
                </a:solidFill>
              </a:rPr>
              <a:t>/jax-2020-react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73666661-FE55-ED4C-A76E-C86491F3FE12}"/>
              </a:ext>
            </a:extLst>
          </p:cNvPr>
          <p:cNvSpPr/>
          <p:nvPr/>
        </p:nvSpPr>
        <p:spPr>
          <a:xfrm>
            <a:off x="1101493" y="1970620"/>
            <a:ext cx="2879664" cy="649942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4400" b="1" dirty="0">
                <a:solidFill>
                  <a:srgbClr val="9E60B8"/>
                </a:solidFill>
                <a:latin typeface="Montserrat" charset="0"/>
              </a:rPr>
              <a:t>Moderne</a:t>
            </a:r>
            <a:endParaRPr lang="de-DE" sz="2400" b="1" dirty="0">
              <a:solidFill>
                <a:srgbClr val="36544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444E7402-650D-FF47-B694-CDC4CBCCE966}"/>
              </a:ext>
            </a:extLst>
          </p:cNvPr>
          <p:cNvSpPr/>
          <p:nvPr/>
        </p:nvSpPr>
        <p:spPr>
          <a:xfrm>
            <a:off x="1101492" y="4707150"/>
            <a:ext cx="4853829" cy="649942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4400" b="1" dirty="0">
                <a:solidFill>
                  <a:srgbClr val="9E60B8"/>
                </a:solidFill>
                <a:latin typeface="Montserrat" charset="0"/>
                <a:ea typeface="Montserrat" charset="0"/>
                <a:cs typeface="Montserrat" charset="0"/>
              </a:rPr>
              <a:t>Pattern</a:t>
            </a:r>
            <a:endParaRPr lang="de-DE" sz="2400" b="1" dirty="0">
              <a:solidFill>
                <a:srgbClr val="36544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75459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Render</a:t>
            </a:r>
            <a:r>
              <a:rPr lang="de-DE" dirty="0"/>
              <a:t> Properties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Render</a:t>
            </a:r>
            <a:r>
              <a:rPr lang="de-DE" dirty="0"/>
              <a:t> Property als </a:t>
            </a:r>
            <a:r>
              <a:rPr lang="de-DE" u="sng" dirty="0"/>
              <a:t>Funktion</a:t>
            </a:r>
            <a:endParaRPr lang="de-DE" b="0" u="sng" dirty="0">
              <a:solidFill>
                <a:srgbClr val="36544F"/>
              </a:solidFill>
            </a:endParaRPr>
          </a:p>
          <a:p>
            <a:r>
              <a:rPr lang="de-DE" b="0" dirty="0" err="1">
                <a:solidFill>
                  <a:srgbClr val="36544F"/>
                </a:solidFill>
              </a:rPr>
              <a:t>Function</a:t>
            </a:r>
            <a:r>
              <a:rPr lang="de-DE" b="0" dirty="0">
                <a:solidFill>
                  <a:srgbClr val="36544F"/>
                </a:solidFill>
              </a:rPr>
              <a:t>-</a:t>
            </a:r>
            <a:r>
              <a:rPr lang="de-DE" b="0" dirty="0" err="1">
                <a:solidFill>
                  <a:srgbClr val="36544F"/>
                </a:solidFill>
              </a:rPr>
              <a:t>as</a:t>
            </a:r>
            <a:r>
              <a:rPr lang="de-DE" b="0" dirty="0">
                <a:solidFill>
                  <a:srgbClr val="36544F"/>
                </a:solidFill>
              </a:rPr>
              <a:t>-a-Child (statt statischer Komponente!)</a:t>
            </a:r>
          </a:p>
          <a:p>
            <a:r>
              <a:rPr lang="de-DE" b="0" dirty="0">
                <a:solidFill>
                  <a:srgbClr val="36544F"/>
                </a:solidFill>
              </a:rPr>
              <a:t>Callback-Funktion liefert dann die Komponente zurück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203200" y="2398016"/>
            <a:ext cx="9135853" cy="7017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DataLoader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React.useState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loading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true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null });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React.useEffect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 () =&gt;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// vereinfacht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fetch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this.props.url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then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loading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false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}));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//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props.children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ist eine Funktion!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props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</a:t>
            </a:r>
            <a:r>
              <a:rPr lang="de-DE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children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loading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state.loading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stata.loading</a:t>
            </a:r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7622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Render</a:t>
            </a:r>
            <a:r>
              <a:rPr lang="de-DE" dirty="0"/>
              <a:t> Properties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Beispiel</a:t>
            </a:r>
            <a:r>
              <a:rPr lang="de-DE" b="0" dirty="0">
                <a:solidFill>
                  <a:srgbClr val="36544F"/>
                </a:solidFill>
              </a:rPr>
              <a:t>: </a:t>
            </a:r>
            <a:r>
              <a:rPr lang="de-DE" b="0" dirty="0" err="1">
                <a:solidFill>
                  <a:srgbClr val="36544F"/>
                </a:solidFill>
              </a:rPr>
              <a:t>DataLoader</a:t>
            </a:r>
            <a:r>
              <a:rPr lang="de-DE" b="0" dirty="0">
                <a:solidFill>
                  <a:srgbClr val="36544F"/>
                </a:solidFill>
              </a:rPr>
              <a:t>-Komponente - Verwendung</a:t>
            </a:r>
          </a:p>
          <a:p>
            <a:r>
              <a:rPr lang="de-DE" b="0" dirty="0" err="1">
                <a:solidFill>
                  <a:srgbClr val="36544F"/>
                </a:solidFill>
              </a:rPr>
              <a:t>Function</a:t>
            </a:r>
            <a:r>
              <a:rPr lang="de-DE" b="0" dirty="0">
                <a:solidFill>
                  <a:srgbClr val="36544F"/>
                </a:solidFill>
              </a:rPr>
              <a:t>-</a:t>
            </a:r>
            <a:r>
              <a:rPr lang="de-DE" b="0" dirty="0" err="1">
                <a:solidFill>
                  <a:srgbClr val="36544F"/>
                </a:solidFill>
              </a:rPr>
              <a:t>as</a:t>
            </a:r>
            <a:r>
              <a:rPr lang="de-DE" b="0" dirty="0">
                <a:solidFill>
                  <a:srgbClr val="36544F"/>
                </a:solidFill>
              </a:rPr>
              <a:t>-a-Child (statt statischer Komponente!)</a:t>
            </a:r>
          </a:p>
          <a:p>
            <a:r>
              <a:rPr lang="de-DE" b="0" dirty="0">
                <a:solidFill>
                  <a:srgbClr val="36544F"/>
                </a:solidFill>
              </a:rPr>
              <a:t>Callback-Funktion liefert dann die Komponente zurück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203200" y="3149684"/>
            <a:ext cx="913585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BlogListPage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 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</a:t>
            </a:r>
            <a:r>
              <a:rPr lang="de-DE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DataLoader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url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="http://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api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posts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{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({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loading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}) =&gt;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loading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?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LoadingIndicator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/&gt; :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  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BlogList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posts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&lt;/</a:t>
            </a:r>
            <a:r>
              <a:rPr lang="de-DE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DataLoader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46416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Render</a:t>
            </a:r>
            <a:r>
              <a:rPr lang="de-DE" dirty="0"/>
              <a:t> Properties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Beispiel</a:t>
            </a:r>
            <a:r>
              <a:rPr lang="de-DE" b="0" dirty="0">
                <a:solidFill>
                  <a:srgbClr val="36544F"/>
                </a:solidFill>
              </a:rPr>
              <a:t>: Mehrere Funktionen als Kind-Elemente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22466686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Render</a:t>
            </a:r>
            <a:r>
              <a:rPr lang="de-DE" dirty="0"/>
              <a:t> Properties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Beispiel</a:t>
            </a:r>
            <a:r>
              <a:rPr lang="de-DE" b="0" dirty="0">
                <a:solidFill>
                  <a:srgbClr val="36544F"/>
                </a:solidFill>
              </a:rPr>
              <a:t>: Mehrere Funktionen als Kind-Elemente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C0F8B22D-F542-7C46-92B6-EBDB82CB63EE}"/>
              </a:ext>
            </a:extLst>
          </p:cNvPr>
          <p:cNvSpPr txBox="1"/>
          <p:nvPr/>
        </p:nvSpPr>
        <p:spPr>
          <a:xfrm>
            <a:off x="637153" y="2816470"/>
            <a:ext cx="9135853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BlogListPage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 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b="1" dirty="0" err="1">
                <a:solidFill>
                  <a:srgbClr val="B04432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ApiConfiguration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{ 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config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&lt;</a:t>
            </a:r>
            <a:r>
              <a:rPr lang="de-DE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DataLoader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url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config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.url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+ "/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posts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"}&gt;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{ ({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loading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}) =&gt;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loading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?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LoadingIndicator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/&gt; :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BlogList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posts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}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&lt;</a:t>
            </a:r>
            <a:r>
              <a:rPr lang="de-DE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/</a:t>
            </a:r>
            <a:r>
              <a:rPr lang="de-DE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DataLoader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}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&lt;/</a:t>
            </a:r>
            <a:r>
              <a:rPr lang="de-DE" b="1" dirty="0" err="1">
                <a:solidFill>
                  <a:srgbClr val="B04432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ApiConfiguration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37846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Render</a:t>
            </a:r>
            <a:r>
              <a:rPr lang="de-DE" dirty="0"/>
              <a:t> Properties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Beispiel</a:t>
            </a:r>
            <a:r>
              <a:rPr lang="de-DE" b="0" dirty="0">
                <a:solidFill>
                  <a:srgbClr val="36544F"/>
                </a:solidFill>
              </a:rPr>
              <a:t>: Mehrere Funktionen als Kind-Elemente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Lesbarkeit? 😬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Verständlichkeit (des Konzeptes)? 🥺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C0F8B22D-F542-7C46-92B6-EBDB82CB63EE}"/>
              </a:ext>
            </a:extLst>
          </p:cNvPr>
          <p:cNvSpPr txBox="1"/>
          <p:nvPr/>
        </p:nvSpPr>
        <p:spPr>
          <a:xfrm>
            <a:off x="637153" y="2816470"/>
            <a:ext cx="9135853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BlogListPage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 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b="1" dirty="0" err="1">
                <a:solidFill>
                  <a:srgbClr val="B04432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ApiConfiguration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{ 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config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&lt;</a:t>
            </a:r>
            <a:r>
              <a:rPr lang="de-DE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DataLoader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url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config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.url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+ "/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posts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"}&gt;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{ ({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loading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}) =&gt;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loading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?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LoadingIndicator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/&gt; :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BlogList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posts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}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&lt;</a:t>
            </a:r>
            <a:r>
              <a:rPr lang="de-DE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/</a:t>
            </a:r>
            <a:r>
              <a:rPr lang="de-DE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DataLoader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}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&lt;/</a:t>
            </a:r>
            <a:r>
              <a:rPr lang="de-DE" b="1" dirty="0" err="1">
                <a:solidFill>
                  <a:srgbClr val="B04432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ApiConfiguration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64233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2538720" y="682094"/>
            <a:ext cx="4828566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Hooks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-2" y="2305413"/>
            <a:ext cx="990599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8000" b="1" dirty="0">
                <a:solidFill>
                  <a:srgbClr val="9E60B8"/>
                </a:solidFill>
                <a:latin typeface="Source Sans Pro" panose="020B0503030403020204" pitchFamily="34" charset="77"/>
              </a:rPr>
              <a:t>als Alternative</a:t>
            </a:r>
            <a:endParaRPr lang="de-DE" b="1" dirty="0">
              <a:solidFill>
                <a:srgbClr val="9E60B8"/>
              </a:solidFill>
              <a:latin typeface="Source Sans Pro" panose="020B0503030403020204" pitchFamily="34" charset="77"/>
            </a:endParaRP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A0C8FF9E-36DF-2C4C-8DC2-3D2A184D2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021800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B67061D7-19F5-A749-8CB6-58638EFFB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Hooks als Alternative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A6B7E5C-605C-7E4A-9FD7-FA86AF00BDB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Hooks API als Alternative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sz="1800" b="0" dirty="0">
                <a:solidFill>
                  <a:srgbClr val="36544F"/>
                </a:solidFill>
              </a:rPr>
              <a:t>man kann eigene Hooks schreiben</a:t>
            </a:r>
          </a:p>
          <a:p>
            <a:pPr lvl="1"/>
            <a:endParaRPr lang="de-DE" sz="1800" dirty="0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CA942B6B-9145-9240-AA84-2F60EAD7F445}"/>
              </a:ext>
            </a:extLst>
          </p:cNvPr>
          <p:cNvSpPr/>
          <p:nvPr/>
        </p:nvSpPr>
        <p:spPr>
          <a:xfrm>
            <a:off x="5959536" y="3680600"/>
            <a:ext cx="264207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100" dirty="0">
                <a:solidFill>
                  <a:srgbClr val="1778B8"/>
                </a:solidFill>
                <a:latin typeface="Source Sans Pro" panose="020B0503030403020204" pitchFamily="34" charset="0"/>
              </a:rPr>
              <a:t>https://</a:t>
            </a:r>
            <a:r>
              <a:rPr lang="de-DE" sz="1100" dirty="0" err="1">
                <a:solidFill>
                  <a:srgbClr val="1778B8"/>
                </a:solidFill>
                <a:latin typeface="Source Sans Pro" panose="020B0503030403020204" pitchFamily="34" charset="0"/>
              </a:rPr>
              <a:t>reactjs.org</a:t>
            </a:r>
            <a:r>
              <a:rPr lang="de-DE" sz="1100" dirty="0">
                <a:solidFill>
                  <a:srgbClr val="1778B8"/>
                </a:solidFill>
                <a:latin typeface="Source Sans Pro" panose="020B0503030403020204" pitchFamily="34" charset="0"/>
              </a:rPr>
              <a:t>/</a:t>
            </a:r>
            <a:r>
              <a:rPr lang="de-DE" sz="1100" dirty="0" err="1">
                <a:solidFill>
                  <a:srgbClr val="1778B8"/>
                </a:solidFill>
                <a:latin typeface="Source Sans Pro" panose="020B0503030403020204" pitchFamily="34" charset="0"/>
              </a:rPr>
              <a:t>docs</a:t>
            </a:r>
            <a:r>
              <a:rPr lang="de-DE" sz="1100" dirty="0">
                <a:solidFill>
                  <a:srgbClr val="1778B8"/>
                </a:solidFill>
                <a:latin typeface="Source Sans Pro" panose="020B0503030403020204" pitchFamily="34" charset="0"/>
              </a:rPr>
              <a:t>/</a:t>
            </a:r>
            <a:r>
              <a:rPr lang="de-DE" sz="1100" dirty="0" err="1">
                <a:solidFill>
                  <a:srgbClr val="1778B8"/>
                </a:solidFill>
                <a:latin typeface="Source Sans Pro" panose="020B0503030403020204" pitchFamily="34" charset="0"/>
              </a:rPr>
              <a:t>hooks-intro.html</a:t>
            </a:r>
            <a:endParaRPr lang="de-DE" sz="1100" dirty="0">
              <a:solidFill>
                <a:srgbClr val="1778B8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986E797F-A3A7-5749-B560-643019E14F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0335" y="2549739"/>
            <a:ext cx="7085330" cy="1140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3862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Hooks als Alternative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Beispiel </a:t>
            </a:r>
            <a:r>
              <a:rPr lang="de-DE" dirty="0" err="1"/>
              <a:t>DataLoader</a:t>
            </a:r>
            <a:r>
              <a:rPr lang="de-DE" dirty="0"/>
              <a:t>: Alternative zum </a:t>
            </a:r>
            <a:r>
              <a:rPr lang="de-DE" dirty="0" err="1"/>
              <a:t>Render</a:t>
            </a:r>
            <a:r>
              <a:rPr lang="de-DE" dirty="0"/>
              <a:t> Property</a:t>
            </a:r>
          </a:p>
          <a:p>
            <a:r>
              <a:rPr lang="de-DE" b="0" dirty="0">
                <a:solidFill>
                  <a:srgbClr val="36544F"/>
                </a:solidFill>
              </a:rPr>
              <a:t>Name, Signatur und Rückgabe eines Hooks kann frei gewählt werden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092554B-F772-6248-8D42-B16794491A50}"/>
              </a:ext>
            </a:extLst>
          </p:cNvPr>
          <p:cNvSpPr txBox="1"/>
          <p:nvPr/>
        </p:nvSpPr>
        <p:spPr>
          <a:xfrm>
            <a:off x="385073" y="2229179"/>
            <a:ext cx="913585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useApi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url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{ 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loading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true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null }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8228554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Hooks als Alternative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Beispiel </a:t>
            </a:r>
            <a:r>
              <a:rPr lang="de-DE" dirty="0" err="1"/>
              <a:t>DataLoader</a:t>
            </a:r>
            <a:r>
              <a:rPr lang="de-DE" dirty="0"/>
              <a:t>: Alternative zum </a:t>
            </a:r>
            <a:r>
              <a:rPr lang="de-DE" dirty="0" err="1"/>
              <a:t>Render</a:t>
            </a:r>
            <a:r>
              <a:rPr lang="de-DE" dirty="0"/>
              <a:t> Property</a:t>
            </a:r>
          </a:p>
          <a:p>
            <a:r>
              <a:rPr lang="de-DE" b="0" dirty="0">
                <a:solidFill>
                  <a:srgbClr val="36544F"/>
                </a:solidFill>
              </a:rPr>
              <a:t>Es kann eigener State definiert werden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092554B-F772-6248-8D42-B16794491A50}"/>
              </a:ext>
            </a:extLst>
          </p:cNvPr>
          <p:cNvSpPr txBox="1"/>
          <p:nvPr/>
        </p:nvSpPr>
        <p:spPr>
          <a:xfrm>
            <a:off x="385073" y="2229179"/>
            <a:ext cx="913585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useApi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url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[ 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apiState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setApiState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] =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React.useState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loading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false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null });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apiState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5207249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Hooks als Alternative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Beispiel </a:t>
            </a:r>
            <a:r>
              <a:rPr lang="de-DE" dirty="0" err="1"/>
              <a:t>DataLoader</a:t>
            </a:r>
            <a:r>
              <a:rPr lang="de-DE" dirty="0"/>
              <a:t>: Alternative zum </a:t>
            </a:r>
            <a:r>
              <a:rPr lang="de-DE" dirty="0" err="1"/>
              <a:t>Render</a:t>
            </a:r>
            <a:r>
              <a:rPr lang="de-DE" dirty="0"/>
              <a:t> Property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Code ähnlich wie beim </a:t>
            </a:r>
            <a:r>
              <a:rPr lang="de-DE" b="0" dirty="0" err="1">
                <a:solidFill>
                  <a:srgbClr val="36544F"/>
                </a:solidFill>
              </a:rPr>
              <a:t>DataLoader</a:t>
            </a:r>
            <a:r>
              <a:rPr lang="de-DE" b="0" dirty="0">
                <a:solidFill>
                  <a:srgbClr val="36544F"/>
                </a:solidFill>
              </a:rPr>
              <a:t>...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092554B-F772-6248-8D42-B16794491A50}"/>
              </a:ext>
            </a:extLst>
          </p:cNvPr>
          <p:cNvSpPr txBox="1"/>
          <p:nvPr/>
        </p:nvSpPr>
        <p:spPr>
          <a:xfrm>
            <a:off x="385073" y="2229179"/>
            <a:ext cx="913585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useApi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url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[ 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setState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] =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React.useState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loading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false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null });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React.useEffect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 () =&gt;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setState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loading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true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fetch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url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// vereinfacht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then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</a:t>
            </a:r>
            <a:r>
              <a:rPr lang="de-DE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setState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loading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false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}, [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url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5569297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80" dirty="0"/>
              <a:t>https://</a:t>
            </a:r>
            <a:r>
              <a:rPr lang="de-DE" spc="80" dirty="0" err="1"/>
              <a:t>nilshartmann.net</a:t>
            </a:r>
            <a:endParaRPr lang="de-DE" spc="80" dirty="0"/>
          </a:p>
        </p:txBody>
      </p:sp>
      <p:sp>
        <p:nvSpPr>
          <p:cNvPr id="3" name="Textfeld 2"/>
          <p:cNvSpPr txBox="1"/>
          <p:nvPr/>
        </p:nvSpPr>
        <p:spPr>
          <a:xfrm>
            <a:off x="821110" y="420867"/>
            <a:ext cx="8263801" cy="32316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3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</a:p>
          <a:p>
            <a:pPr algn="ctr"/>
            <a:r>
              <a:rPr lang="de-DE" sz="16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nils@nilshartmann.net</a:t>
            </a:r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Freiberuflicher Entwickler, Architekt, Trainer aus Hamburg</a:t>
            </a: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9F921157-4EEE-F94F-AB9D-545E011C2F45}"/>
              </a:ext>
            </a:extLst>
          </p:cNvPr>
          <p:cNvSpPr/>
          <p:nvPr/>
        </p:nvSpPr>
        <p:spPr>
          <a:xfrm>
            <a:off x="-346214" y="2638409"/>
            <a:ext cx="4953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de-DE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Java</a:t>
            </a:r>
          </a:p>
          <a:p>
            <a:pPr algn="ctr"/>
            <a:r>
              <a:rPr lang="de-DE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JavaScript, </a:t>
            </a:r>
            <a:r>
              <a:rPr lang="de-DE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TypeScript</a:t>
            </a:r>
            <a:endParaRPr lang="de-DE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endParaRPr lang="de-DE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endParaRPr lang="de-DE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Trainings &amp; Workshops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4CD9C7B-1EC0-B64B-8EFD-E44C1A4AB5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3235" y="2638409"/>
            <a:ext cx="1686596" cy="2459845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7A0226B8-0AE2-E246-8B5B-A4D1C2599CAB}"/>
              </a:ext>
            </a:extLst>
          </p:cNvPr>
          <p:cNvSpPr/>
          <p:nvPr/>
        </p:nvSpPr>
        <p:spPr>
          <a:xfrm>
            <a:off x="4369348" y="5254388"/>
            <a:ext cx="4953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de-DE" b="1" dirty="0">
                <a:solidFill>
                  <a:srgbClr val="B04432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b="1" dirty="0" err="1">
                <a:solidFill>
                  <a:srgbClr val="B04432"/>
                </a:solidFill>
                <a:latin typeface="Source Sans Pro" charset="0"/>
                <a:ea typeface="Source Sans Pro" charset="0"/>
                <a:cs typeface="Source Sans Pro" charset="0"/>
              </a:rPr>
              <a:t>reactbuch.de</a:t>
            </a:r>
            <a:endParaRPr lang="de-DE" b="1" dirty="0">
              <a:solidFill>
                <a:srgbClr val="B04432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40754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Hooks als Alternative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Beispiel </a:t>
            </a:r>
            <a:r>
              <a:rPr lang="de-DE" dirty="0" err="1"/>
              <a:t>DataLoader</a:t>
            </a:r>
            <a:r>
              <a:rPr lang="de-DE" dirty="0"/>
              <a:t>: Alternative zum </a:t>
            </a:r>
            <a:r>
              <a:rPr lang="de-DE" dirty="0" err="1"/>
              <a:t>Render</a:t>
            </a:r>
            <a:r>
              <a:rPr lang="de-DE" dirty="0"/>
              <a:t> Property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...aber einfacher zu verwenden...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092554B-F772-6248-8D42-B16794491A50}"/>
              </a:ext>
            </a:extLst>
          </p:cNvPr>
          <p:cNvSpPr txBox="1"/>
          <p:nvPr/>
        </p:nvSpPr>
        <p:spPr>
          <a:xfrm>
            <a:off x="385073" y="2229179"/>
            <a:ext cx="913585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BlogListPage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loading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 = </a:t>
            </a:r>
            <a:r>
              <a:rPr lang="de-DE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useApi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("http://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api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posts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if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loading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LoadingIndicator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BlogList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posts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265973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Hooks als Alternative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Beispiel </a:t>
            </a:r>
            <a:r>
              <a:rPr lang="de-DE" dirty="0" err="1"/>
              <a:t>DataLoader</a:t>
            </a:r>
            <a:r>
              <a:rPr lang="de-DE" dirty="0"/>
              <a:t>: Alternative zum </a:t>
            </a:r>
            <a:r>
              <a:rPr lang="de-DE" dirty="0" err="1"/>
              <a:t>Render</a:t>
            </a:r>
            <a:r>
              <a:rPr lang="de-DE" dirty="0"/>
              <a:t> Property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...auch bei mehreren Hooks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092554B-F772-6248-8D42-B16794491A50}"/>
              </a:ext>
            </a:extLst>
          </p:cNvPr>
          <p:cNvSpPr txBox="1"/>
          <p:nvPr/>
        </p:nvSpPr>
        <p:spPr>
          <a:xfrm>
            <a:off x="385073" y="2229179"/>
            <a:ext cx="913585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BlogListPage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config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 = </a:t>
            </a:r>
            <a:r>
              <a:rPr lang="de-DE" b="1" dirty="0" err="1">
                <a:solidFill>
                  <a:srgbClr val="B04432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useConfiguration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loading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 = </a:t>
            </a:r>
            <a:r>
              <a:rPr lang="de-DE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useApi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(`${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config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.url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posts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`);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if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loading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LoadingIndicator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BlogList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posts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0016941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872C57-586F-6B48-BCDA-3F8E0E0A2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State in Hooks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459378A-81EF-D343-B9B1-C11C845C92C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Exkurs: Einfacher State oder komplexer State?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98E47E2-BEF4-874D-9C1D-39E60CFC70C1}"/>
              </a:ext>
            </a:extLst>
          </p:cNvPr>
          <p:cNvSpPr txBox="1"/>
          <p:nvPr/>
        </p:nvSpPr>
        <p:spPr>
          <a:xfrm>
            <a:off x="385073" y="1844018"/>
            <a:ext cx="913585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// "Komplexer" State</a:t>
            </a: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useApi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url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[ 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apiState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setApiState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] =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React.useState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loading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false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null });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...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27674428-0748-0F4D-B4E4-DE2C391F85C5}"/>
              </a:ext>
            </a:extLst>
          </p:cNvPr>
          <p:cNvSpPr txBox="1"/>
          <p:nvPr/>
        </p:nvSpPr>
        <p:spPr>
          <a:xfrm>
            <a:off x="385072" y="4197178"/>
            <a:ext cx="913585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// "Einfacher" State</a:t>
            </a: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useApi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url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[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loading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setLoading</a:t>
            </a:r>
            <a:r>
              <a:rPr lang="de-DE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React.useState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false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[ </a:t>
            </a:r>
            <a:r>
              <a:rPr lang="de-DE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setData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]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React.useState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(null);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...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1300868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872C57-586F-6B48-BCDA-3F8E0E0A2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State in Hooks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459378A-81EF-D343-B9B1-C11C845C92C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Exkurs: Einfacher State oder komplexer State?</a:t>
            </a:r>
          </a:p>
          <a:p>
            <a:pPr marL="0" indent="0">
              <a:buNone/>
            </a:pPr>
            <a:r>
              <a:rPr lang="de-DE" dirty="0">
                <a:solidFill>
                  <a:srgbClr val="B04432"/>
                </a:solidFill>
              </a:rPr>
              <a:t>Empfehlung:</a:t>
            </a:r>
            <a:r>
              <a:rPr lang="de-DE" dirty="0"/>
              <a:t> </a:t>
            </a:r>
          </a:p>
          <a:p>
            <a:r>
              <a:rPr lang="de-DE" dirty="0">
                <a:solidFill>
                  <a:srgbClr val="9E60B8"/>
                </a:solidFill>
              </a:rPr>
              <a:t>Einfachen State </a:t>
            </a:r>
            <a:r>
              <a:rPr lang="de-DE" b="0" dirty="0">
                <a:solidFill>
                  <a:srgbClr val="36544F"/>
                </a:solidFill>
              </a:rPr>
              <a:t>für unabhängige Werte verwenden (z.B. Felder im Eingabefeld)</a:t>
            </a:r>
          </a:p>
          <a:p>
            <a:r>
              <a:rPr lang="de-DE" dirty="0">
                <a:solidFill>
                  <a:srgbClr val="9E60B8"/>
                </a:solidFill>
              </a:rPr>
              <a:t>Komplexen State </a:t>
            </a:r>
            <a:r>
              <a:rPr lang="de-DE" b="0" dirty="0">
                <a:solidFill>
                  <a:srgbClr val="36544F"/>
                </a:solidFill>
              </a:rPr>
              <a:t>für Werte, die in der Regel gemeinsam geändert werden und bei denen keine inkonsistenten Zustände entstehen sollen</a:t>
            </a:r>
          </a:p>
        </p:txBody>
      </p:sp>
    </p:spTree>
    <p:extLst>
      <p:ext uri="{BB962C8B-B14F-4D97-AF65-F5344CB8AC3E}">
        <p14:creationId xmlns:p14="http://schemas.microsoft.com/office/powerpoint/2010/main" val="40184236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useReducer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useReducer</a:t>
            </a:r>
            <a:r>
              <a:rPr lang="de-DE" b="0" dirty="0">
                <a:solidFill>
                  <a:srgbClr val="36544F"/>
                </a:solidFill>
              </a:rPr>
              <a:t>: </a:t>
            </a:r>
            <a:r>
              <a:rPr lang="de-DE" b="0" dirty="0" err="1">
                <a:solidFill>
                  <a:srgbClr val="36544F"/>
                </a:solidFill>
              </a:rPr>
              <a:t>Redux</a:t>
            </a:r>
            <a:r>
              <a:rPr lang="de-DE" b="0" dirty="0">
                <a:solidFill>
                  <a:srgbClr val="36544F"/>
                </a:solidFill>
              </a:rPr>
              <a:t> für Komponenten?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Schritt 1: </a:t>
            </a:r>
            <a:r>
              <a:rPr lang="de-DE" b="0" dirty="0" err="1">
                <a:solidFill>
                  <a:srgbClr val="36544F"/>
                </a:solidFill>
              </a:rPr>
              <a:t>Reducer</a:t>
            </a:r>
            <a:r>
              <a:rPr lang="de-DE" b="0" dirty="0">
                <a:solidFill>
                  <a:srgbClr val="36544F"/>
                </a:solidFill>
              </a:rPr>
              <a:t>-Funktion </a:t>
            </a:r>
            <a:r>
              <a:rPr lang="de-DE" sz="22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2200" b="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state</a:t>
            </a:r>
            <a:r>
              <a:rPr lang="de-DE" sz="22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sz="2200" b="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action</a:t>
            </a:r>
            <a:r>
              <a:rPr lang="de-DE" sz="22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=&gt; </a:t>
            </a:r>
            <a:r>
              <a:rPr lang="de-DE" sz="2200" b="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newState</a:t>
            </a:r>
            <a:endParaRPr lang="de-DE" sz="2200" b="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42436766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useReducer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useReducer</a:t>
            </a:r>
            <a:r>
              <a:rPr lang="de-DE" b="0" dirty="0">
                <a:solidFill>
                  <a:srgbClr val="36544F"/>
                </a:solidFill>
              </a:rPr>
              <a:t>: </a:t>
            </a:r>
            <a:r>
              <a:rPr lang="de-DE" b="0" dirty="0" err="1">
                <a:solidFill>
                  <a:srgbClr val="36544F"/>
                </a:solidFill>
              </a:rPr>
              <a:t>Redux</a:t>
            </a:r>
            <a:r>
              <a:rPr lang="de-DE" b="0" dirty="0">
                <a:solidFill>
                  <a:srgbClr val="36544F"/>
                </a:solidFill>
              </a:rPr>
              <a:t> für Komponenten?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Schritt 1: </a:t>
            </a:r>
            <a:r>
              <a:rPr lang="de-DE" b="0" dirty="0" err="1">
                <a:solidFill>
                  <a:srgbClr val="36544F"/>
                </a:solidFill>
              </a:rPr>
              <a:t>Reducer</a:t>
            </a:r>
            <a:r>
              <a:rPr lang="de-DE" b="0" dirty="0">
                <a:solidFill>
                  <a:srgbClr val="36544F"/>
                </a:solidFill>
              </a:rPr>
              <a:t>-Funktion </a:t>
            </a:r>
            <a:r>
              <a:rPr lang="de-DE" sz="22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2200" b="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state</a:t>
            </a:r>
            <a:r>
              <a:rPr lang="de-DE" sz="22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sz="2200" b="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action</a:t>
            </a:r>
            <a:r>
              <a:rPr lang="de-DE" sz="22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=&gt; </a:t>
            </a:r>
            <a:r>
              <a:rPr lang="de-DE" sz="2200" b="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newState</a:t>
            </a:r>
            <a:endParaRPr lang="de-DE" sz="2200" b="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Actions sind einfache JavaScript-Objekte</a:t>
            </a:r>
          </a:p>
          <a:p>
            <a:pPr marL="0" indent="0">
              <a:buNone/>
            </a:pPr>
            <a:r>
              <a:rPr lang="de-DE" sz="1600" dirty="0">
                <a:solidFill>
                  <a:srgbClr val="9E60B8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Beispiel: Lebenszyklus eines API </a:t>
            </a:r>
            <a:r>
              <a:rPr lang="de-DE" sz="1600" dirty="0" err="1">
                <a:solidFill>
                  <a:srgbClr val="9E60B8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Requests</a:t>
            </a:r>
            <a:endParaRPr lang="de-DE" sz="1600" dirty="0">
              <a:solidFill>
                <a:srgbClr val="9E60B8"/>
              </a:solidFill>
              <a:latin typeface="Source Sans Pro" panose="020B0503030403020204" pitchFamily="34" charset="77"/>
              <a:ea typeface="Source Code Pro" panose="020B0509030403020204" pitchFamily="49" charset="0"/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480E4E1A-B3CA-9444-8684-076A566399DD}"/>
              </a:ext>
            </a:extLst>
          </p:cNvPr>
          <p:cNvSpPr txBox="1"/>
          <p:nvPr/>
        </p:nvSpPr>
        <p:spPr>
          <a:xfrm>
            <a:off x="2072149" y="2848673"/>
            <a:ext cx="387145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b="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"LOAD_FINISHED",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b="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response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"... "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61211158-E2FC-1341-9B44-F496C77052BB}"/>
              </a:ext>
            </a:extLst>
          </p:cNvPr>
          <p:cNvSpPr txBox="1"/>
          <p:nvPr/>
        </p:nvSpPr>
        <p:spPr>
          <a:xfrm>
            <a:off x="6520576" y="3059668"/>
            <a:ext cx="655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36544F"/>
                </a:solidFill>
                <a:latin typeface="Source Sans Pro" panose="020B0503030403020204" pitchFamily="34" charset="77"/>
              </a:rPr>
              <a:t>Type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412C07BB-4117-9E49-8F90-9D216EE35265}"/>
              </a:ext>
            </a:extLst>
          </p:cNvPr>
          <p:cNvSpPr txBox="1"/>
          <p:nvPr/>
        </p:nvSpPr>
        <p:spPr>
          <a:xfrm>
            <a:off x="2072149" y="4442247"/>
            <a:ext cx="387145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b="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"LOAD_FAILED",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error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"..."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DCBE1316-9712-D845-BA2F-0C3D8E626CC7}"/>
              </a:ext>
            </a:extLst>
          </p:cNvPr>
          <p:cNvSpPr txBox="1"/>
          <p:nvPr/>
        </p:nvSpPr>
        <p:spPr>
          <a:xfrm>
            <a:off x="2072149" y="5749128"/>
            <a:ext cx="38714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b="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"FETCH_START"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8AF2C9DA-D391-5C4E-B88E-2C0D6F5404EA}"/>
              </a:ext>
            </a:extLst>
          </p:cNvPr>
          <p:cNvCxnSpPr/>
          <p:nvPr/>
        </p:nvCxnSpPr>
        <p:spPr>
          <a:xfrm flipH="1">
            <a:off x="5579671" y="3261963"/>
            <a:ext cx="911087" cy="0"/>
          </a:xfrm>
          <a:prstGeom prst="line">
            <a:avLst/>
          </a:prstGeom>
          <a:ln w="12700">
            <a:solidFill>
              <a:srgbClr val="36544F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>
            <a:extLst>
              <a:ext uri="{FF2B5EF4-FFF2-40B4-BE49-F238E27FC236}">
                <a16:creationId xmlns:a16="http://schemas.microsoft.com/office/drawing/2014/main" id="{5118B0F9-5DCC-6F46-9245-2BF8AC2D107C}"/>
              </a:ext>
            </a:extLst>
          </p:cNvPr>
          <p:cNvSpPr txBox="1"/>
          <p:nvPr/>
        </p:nvSpPr>
        <p:spPr>
          <a:xfrm>
            <a:off x="6140189" y="3429000"/>
            <a:ext cx="1182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36544F"/>
                </a:solidFill>
                <a:latin typeface="Source Sans Pro" panose="020B0503030403020204" pitchFamily="34" charset="77"/>
              </a:rPr>
              <a:t>Payload</a:t>
            </a:r>
          </a:p>
        </p:txBody>
      </p:sp>
      <p:cxnSp>
        <p:nvCxnSpPr>
          <p:cNvPr id="12" name="Gerade Verbindung 11">
            <a:extLst>
              <a:ext uri="{FF2B5EF4-FFF2-40B4-BE49-F238E27FC236}">
                <a16:creationId xmlns:a16="http://schemas.microsoft.com/office/drawing/2014/main" id="{8DA7EC20-4FC2-AE40-B7C0-FB53505E5A18}"/>
              </a:ext>
            </a:extLst>
          </p:cNvPr>
          <p:cNvCxnSpPr>
            <a:cxnSpLocks/>
          </p:cNvCxnSpPr>
          <p:nvPr/>
        </p:nvCxnSpPr>
        <p:spPr>
          <a:xfrm flipH="1">
            <a:off x="4848101" y="3631295"/>
            <a:ext cx="1262271" cy="0"/>
          </a:xfrm>
          <a:prstGeom prst="line">
            <a:avLst/>
          </a:prstGeom>
          <a:ln w="12700">
            <a:solidFill>
              <a:srgbClr val="36544F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75184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useReducer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useReducer</a:t>
            </a:r>
            <a:r>
              <a:rPr lang="de-DE" b="0" dirty="0">
                <a:solidFill>
                  <a:srgbClr val="36544F"/>
                </a:solidFill>
              </a:rPr>
              <a:t>: </a:t>
            </a:r>
            <a:r>
              <a:rPr lang="de-DE" b="0" dirty="0" err="1">
                <a:solidFill>
                  <a:srgbClr val="36544F"/>
                </a:solidFill>
              </a:rPr>
              <a:t>Redux</a:t>
            </a:r>
            <a:r>
              <a:rPr lang="de-DE" b="0" dirty="0">
                <a:solidFill>
                  <a:srgbClr val="36544F"/>
                </a:solidFill>
              </a:rPr>
              <a:t> für Komponenten?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Schritt 1: </a:t>
            </a:r>
            <a:r>
              <a:rPr lang="de-DE" b="0" dirty="0" err="1">
                <a:solidFill>
                  <a:srgbClr val="36544F"/>
                </a:solidFill>
              </a:rPr>
              <a:t>Reducer</a:t>
            </a:r>
            <a:r>
              <a:rPr lang="de-DE" b="0" dirty="0">
                <a:solidFill>
                  <a:srgbClr val="36544F"/>
                </a:solidFill>
              </a:rPr>
              <a:t>-Funktion </a:t>
            </a:r>
            <a:r>
              <a:rPr lang="de-DE" sz="22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2200" b="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state</a:t>
            </a:r>
            <a:r>
              <a:rPr lang="de-DE" sz="22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sz="2200" b="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action</a:t>
            </a:r>
            <a:r>
              <a:rPr lang="de-DE" sz="22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=&gt; </a:t>
            </a:r>
            <a:r>
              <a:rPr lang="de-DE" sz="2200" b="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newState</a:t>
            </a:r>
            <a:endParaRPr lang="de-DE" sz="2200" b="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480E4E1A-B3CA-9444-8684-076A566399DD}"/>
              </a:ext>
            </a:extLst>
          </p:cNvPr>
          <p:cNvSpPr txBox="1"/>
          <p:nvPr/>
        </p:nvSpPr>
        <p:spPr>
          <a:xfrm>
            <a:off x="342740" y="2096238"/>
            <a:ext cx="969872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apiReducer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oldState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switch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action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type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case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FETCH_START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 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6329059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useReducer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useReducer</a:t>
            </a:r>
            <a:r>
              <a:rPr lang="de-DE" b="0" dirty="0">
                <a:solidFill>
                  <a:srgbClr val="36544F"/>
                </a:solidFill>
              </a:rPr>
              <a:t>: </a:t>
            </a:r>
            <a:r>
              <a:rPr lang="de-DE" b="0" dirty="0" err="1">
                <a:solidFill>
                  <a:srgbClr val="36544F"/>
                </a:solidFill>
              </a:rPr>
              <a:t>Redux</a:t>
            </a:r>
            <a:r>
              <a:rPr lang="de-DE" b="0" dirty="0">
                <a:solidFill>
                  <a:srgbClr val="36544F"/>
                </a:solidFill>
              </a:rPr>
              <a:t> für Komponenten?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Schritt 1: </a:t>
            </a:r>
            <a:r>
              <a:rPr lang="de-DE" b="0" dirty="0" err="1">
                <a:solidFill>
                  <a:srgbClr val="36544F"/>
                </a:solidFill>
              </a:rPr>
              <a:t>Reducer</a:t>
            </a:r>
            <a:r>
              <a:rPr lang="de-DE" b="0" dirty="0">
                <a:solidFill>
                  <a:srgbClr val="36544F"/>
                </a:solidFill>
              </a:rPr>
              <a:t>-Funktion </a:t>
            </a:r>
            <a:r>
              <a:rPr lang="de-DE" sz="22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2200" b="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state</a:t>
            </a:r>
            <a:r>
              <a:rPr lang="de-DE" sz="22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sz="2200" b="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action</a:t>
            </a:r>
            <a:r>
              <a:rPr lang="de-DE" sz="22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=&gt; </a:t>
            </a:r>
            <a:r>
              <a:rPr lang="de-DE" sz="2200" b="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newState</a:t>
            </a:r>
            <a:endParaRPr lang="de-DE" sz="2200" b="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480E4E1A-B3CA-9444-8684-076A566399DD}"/>
              </a:ext>
            </a:extLst>
          </p:cNvPr>
          <p:cNvSpPr txBox="1"/>
          <p:nvPr/>
        </p:nvSpPr>
        <p:spPr>
          <a:xfrm>
            <a:off x="342740" y="2096238"/>
            <a:ext cx="969872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apiReducer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oldState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switch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action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type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case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FETCH_START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...</a:t>
            </a:r>
            <a:r>
              <a:rPr lang="de-DE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oldState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loading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true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1536923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useReducer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useReducer</a:t>
            </a:r>
            <a:r>
              <a:rPr lang="de-DE" b="0" dirty="0">
                <a:solidFill>
                  <a:srgbClr val="36544F"/>
                </a:solidFill>
              </a:rPr>
              <a:t>: </a:t>
            </a:r>
            <a:r>
              <a:rPr lang="de-DE" b="0" dirty="0" err="1">
                <a:solidFill>
                  <a:srgbClr val="36544F"/>
                </a:solidFill>
              </a:rPr>
              <a:t>Redux</a:t>
            </a:r>
            <a:r>
              <a:rPr lang="de-DE" b="0" dirty="0">
                <a:solidFill>
                  <a:srgbClr val="36544F"/>
                </a:solidFill>
              </a:rPr>
              <a:t> für Komponenten?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Schritt 1: </a:t>
            </a:r>
            <a:r>
              <a:rPr lang="de-DE" b="0" dirty="0" err="1">
                <a:solidFill>
                  <a:srgbClr val="36544F"/>
                </a:solidFill>
              </a:rPr>
              <a:t>Reducer</a:t>
            </a:r>
            <a:r>
              <a:rPr lang="de-DE" b="0" dirty="0">
                <a:solidFill>
                  <a:srgbClr val="36544F"/>
                </a:solidFill>
              </a:rPr>
              <a:t>-Funktion </a:t>
            </a:r>
            <a:r>
              <a:rPr lang="de-DE" sz="22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2200" b="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state</a:t>
            </a:r>
            <a:r>
              <a:rPr lang="de-DE" sz="22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sz="2200" b="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action</a:t>
            </a:r>
            <a:r>
              <a:rPr lang="de-DE" sz="22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=&gt; </a:t>
            </a:r>
            <a:r>
              <a:rPr lang="de-DE" sz="2200" b="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newState</a:t>
            </a:r>
            <a:endParaRPr lang="de-DE" sz="2200" b="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480E4E1A-B3CA-9444-8684-076A566399DD}"/>
              </a:ext>
            </a:extLst>
          </p:cNvPr>
          <p:cNvSpPr txBox="1"/>
          <p:nvPr/>
        </p:nvSpPr>
        <p:spPr>
          <a:xfrm>
            <a:off x="342740" y="2096238"/>
            <a:ext cx="969872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apiReducer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oldState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switch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action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type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case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FETCH_START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...</a:t>
            </a:r>
            <a:r>
              <a:rPr lang="de-DE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oldState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loading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true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error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null };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case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LOAD_FAILED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loading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false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error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action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.error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case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LOAD_FINISHED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action.response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default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 err="1">
                <a:solidFill>
                  <a:srgbClr val="C0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throw</a:t>
            </a:r>
            <a:r>
              <a:rPr lang="de-DE" b="1" dirty="0">
                <a:solidFill>
                  <a:srgbClr val="C0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b="1" dirty="0" err="1">
                <a:solidFill>
                  <a:srgbClr val="C0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</a:t>
            </a:r>
            <a:r>
              <a:rPr lang="de-DE" b="1" dirty="0">
                <a:solidFill>
                  <a:srgbClr val="C0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Error("Invalid </a:t>
            </a:r>
            <a:r>
              <a:rPr lang="de-DE" b="1" dirty="0" err="1">
                <a:solidFill>
                  <a:srgbClr val="C0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action</a:t>
            </a:r>
            <a:r>
              <a:rPr lang="de-DE" b="1" dirty="0">
                <a:solidFill>
                  <a:srgbClr val="C0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!")</a:t>
            </a:r>
            <a:r>
              <a:rPr lang="de-DE" dirty="0">
                <a:solidFill>
                  <a:srgbClr val="C00000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8767946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useReducer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useReducer</a:t>
            </a:r>
            <a:r>
              <a:rPr lang="de-DE" b="0" dirty="0">
                <a:solidFill>
                  <a:srgbClr val="36544F"/>
                </a:solidFill>
              </a:rPr>
              <a:t>: </a:t>
            </a:r>
            <a:r>
              <a:rPr lang="de-DE" b="0" dirty="0" err="1">
                <a:solidFill>
                  <a:srgbClr val="36544F"/>
                </a:solidFill>
              </a:rPr>
              <a:t>Redux</a:t>
            </a:r>
            <a:r>
              <a:rPr lang="de-DE" b="0" dirty="0">
                <a:solidFill>
                  <a:srgbClr val="36544F"/>
                </a:solidFill>
              </a:rPr>
              <a:t> für Komponenten?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Schritt 2: Verwenden</a:t>
            </a:r>
            <a:endParaRPr lang="de-DE" sz="2200" b="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342740" y="1813173"/>
            <a:ext cx="969872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apiReducer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 ... 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useApi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url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[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dispatch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React.useReducer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b="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apiReducer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React.useEffect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 () =&gt;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dispatch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{ type: "FETCH_START" });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fetch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(...)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then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response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dispatch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{type: "LOAD_FINISHED", </a:t>
            </a:r>
            <a:r>
              <a:rPr lang="de-DE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response</a:t>
            </a:r>
            <a:r>
              <a:rPr lang="de-DE" dirty="0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}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}, []);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66920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Hintergrund: </a:t>
            </a:r>
            <a:r>
              <a:rPr lang="de-DE" dirty="0" err="1"/>
              <a:t>Render</a:t>
            </a:r>
            <a:r>
              <a:rPr lang="de-DE" dirty="0"/>
              <a:t> Properties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Pattern: </a:t>
            </a:r>
            <a:r>
              <a:rPr lang="de-DE" dirty="0" err="1"/>
              <a:t>Render</a:t>
            </a:r>
            <a:r>
              <a:rPr lang="de-DE" dirty="0"/>
              <a:t> Properties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26367639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useReducer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useReducer</a:t>
            </a:r>
            <a:r>
              <a:rPr lang="de-DE" b="0" dirty="0">
                <a:solidFill>
                  <a:srgbClr val="36544F"/>
                </a:solidFill>
              </a:rPr>
              <a:t>: Konsequenzen</a:t>
            </a:r>
          </a:p>
          <a:p>
            <a:r>
              <a:rPr lang="de-DE" b="0" dirty="0" err="1">
                <a:solidFill>
                  <a:srgbClr val="36544F"/>
                </a:solidFill>
              </a:rPr>
              <a:t>Reducer</a:t>
            </a:r>
            <a:r>
              <a:rPr lang="de-DE" b="0" dirty="0">
                <a:solidFill>
                  <a:srgbClr val="36544F"/>
                </a:solidFill>
              </a:rPr>
              <a:t> Standard-JavaScript-Funktion, d.h. gut test- und wiederverwendbar</a:t>
            </a:r>
          </a:p>
          <a:p>
            <a:r>
              <a:rPr lang="de-DE" b="0" dirty="0">
                <a:solidFill>
                  <a:srgbClr val="36544F"/>
                </a:solidFill>
              </a:rPr>
              <a:t>Logik zur Behandlung des Zustandes an einer zentralen Stelle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 err="1">
                <a:solidFill>
                  <a:srgbClr val="36544F"/>
                </a:solidFill>
              </a:rPr>
              <a:t>dispatch</a:t>
            </a:r>
            <a:r>
              <a:rPr lang="de-DE" b="0" dirty="0">
                <a:solidFill>
                  <a:srgbClr val="36544F"/>
                </a:solidFill>
              </a:rPr>
              <a:t> von Actions Code-intensiv</a:t>
            </a:r>
          </a:p>
          <a:p>
            <a:r>
              <a:rPr lang="de-DE" b="0" dirty="0">
                <a:solidFill>
                  <a:srgbClr val="36544F"/>
                </a:solidFill>
              </a:rPr>
              <a:t>Arbeiten mit </a:t>
            </a:r>
            <a:r>
              <a:rPr lang="de-DE" b="0" dirty="0" err="1">
                <a:solidFill>
                  <a:srgbClr val="36544F"/>
                </a:solidFill>
              </a:rPr>
              <a:t>immutable</a:t>
            </a:r>
            <a:r>
              <a:rPr lang="de-DE" b="0" dirty="0">
                <a:solidFill>
                  <a:srgbClr val="36544F"/>
                </a:solidFill>
              </a:rPr>
              <a:t> State anstrengend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26347495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useReducer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03200" y="1026060"/>
            <a:ext cx="9698726" cy="5329237"/>
          </a:xfrm>
        </p:spPr>
        <p:txBody>
          <a:bodyPr/>
          <a:lstStyle/>
          <a:p>
            <a:pPr marL="0" indent="0">
              <a:buNone/>
            </a:pPr>
            <a:r>
              <a:rPr lang="de-DE" dirty="0"/>
              <a:t>immer</a:t>
            </a:r>
            <a:r>
              <a:rPr lang="de-DE" b="0" dirty="0">
                <a:solidFill>
                  <a:srgbClr val="36544F"/>
                </a:solidFill>
              </a:rPr>
              <a:t> erlaubt </a:t>
            </a:r>
            <a:r>
              <a:rPr lang="de-DE" b="0" dirty="0" err="1">
                <a:solidFill>
                  <a:srgbClr val="36544F"/>
                </a:solidFill>
              </a:rPr>
              <a:t>mutable</a:t>
            </a:r>
            <a:r>
              <a:rPr lang="de-DE" b="0" dirty="0">
                <a:solidFill>
                  <a:srgbClr val="36544F"/>
                </a:solidFill>
              </a:rPr>
              <a:t> Code zu schreiben, der "normal" aussieht</a:t>
            </a:r>
          </a:p>
          <a:p>
            <a:pPr marL="0" indent="0">
              <a:buNone/>
            </a:pPr>
            <a:r>
              <a:rPr lang="de-DE" sz="1600" b="0" dirty="0">
                <a:solidFill>
                  <a:srgbClr val="36544F"/>
                </a:solidFill>
              </a:rPr>
              <a:t>https://</a:t>
            </a:r>
            <a:r>
              <a:rPr lang="de-DE" sz="1600" b="0" dirty="0" err="1">
                <a:solidFill>
                  <a:srgbClr val="36544F"/>
                </a:solidFill>
              </a:rPr>
              <a:t>immerjs.github.io</a:t>
            </a:r>
            <a:r>
              <a:rPr lang="de-DE" sz="1600" b="0" dirty="0">
                <a:solidFill>
                  <a:srgbClr val="36544F"/>
                </a:solidFill>
              </a:rPr>
              <a:t>/immer/</a:t>
            </a:r>
            <a:r>
              <a:rPr lang="de-DE" sz="1600" b="0" dirty="0" err="1">
                <a:solidFill>
                  <a:srgbClr val="36544F"/>
                </a:solidFill>
              </a:rPr>
              <a:t>docs</a:t>
            </a:r>
            <a:r>
              <a:rPr lang="de-DE" sz="1600" b="0" dirty="0">
                <a:solidFill>
                  <a:srgbClr val="36544F"/>
                </a:solidFill>
              </a:rPr>
              <a:t>/</a:t>
            </a:r>
            <a:r>
              <a:rPr lang="de-DE" sz="1600" b="0" dirty="0" err="1">
                <a:solidFill>
                  <a:srgbClr val="36544F"/>
                </a:solidFill>
              </a:rPr>
              <a:t>introduction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C6C7E725-344E-064C-9BAF-E65FC94444D5}"/>
              </a:ext>
            </a:extLst>
          </p:cNvPr>
          <p:cNvSpPr/>
          <p:nvPr/>
        </p:nvSpPr>
        <p:spPr>
          <a:xfrm>
            <a:off x="1181745" y="2215053"/>
            <a:ext cx="668751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i="1" dirty="0">
                <a:solidFill>
                  <a:srgbClr val="36544F"/>
                </a:solidFill>
                <a:latin typeface="Source Sans Pro" panose="020B0503030403020204" pitchFamily="34" charset="0"/>
              </a:rPr>
              <a:t>Immer (German </a:t>
            </a:r>
            <a:r>
              <a:rPr lang="de-DE" i="1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for</a:t>
            </a:r>
            <a:r>
              <a:rPr lang="de-DE" i="1" dirty="0">
                <a:solidFill>
                  <a:srgbClr val="36544F"/>
                </a:solidFill>
                <a:latin typeface="Source Sans Pro" panose="020B0503030403020204" pitchFamily="34" charset="0"/>
              </a:rPr>
              <a:t>: </a:t>
            </a:r>
            <a:r>
              <a:rPr lang="de-DE" i="1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always</a:t>
            </a:r>
            <a:r>
              <a:rPr lang="de-DE" i="1" dirty="0">
                <a:solidFill>
                  <a:srgbClr val="36544F"/>
                </a:solidFill>
                <a:latin typeface="Source Sans Pro" panose="020B0503030403020204" pitchFamily="34" charset="0"/>
              </a:rPr>
              <a:t>) </a:t>
            </a:r>
            <a:r>
              <a:rPr lang="de-DE" i="1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is</a:t>
            </a:r>
            <a:r>
              <a:rPr lang="de-DE" i="1" dirty="0">
                <a:solidFill>
                  <a:srgbClr val="36544F"/>
                </a:solidFill>
                <a:latin typeface="Source Sans Pro" panose="020B0503030403020204" pitchFamily="34" charset="0"/>
              </a:rPr>
              <a:t> a </a:t>
            </a:r>
            <a:r>
              <a:rPr lang="de-DE" i="1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tiny</a:t>
            </a:r>
            <a:r>
              <a:rPr lang="de-DE" i="1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i="1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package</a:t>
            </a:r>
            <a:r>
              <a:rPr lang="de-DE" i="1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i="1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that</a:t>
            </a:r>
            <a:r>
              <a:rPr lang="de-DE" i="1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i="1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allows</a:t>
            </a:r>
            <a:r>
              <a:rPr lang="de-DE" i="1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i="1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you</a:t>
            </a:r>
            <a:r>
              <a:rPr lang="de-DE" i="1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i="1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to</a:t>
            </a:r>
            <a:r>
              <a:rPr lang="de-DE" i="1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i="1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work</a:t>
            </a:r>
            <a:r>
              <a:rPr lang="de-DE" i="1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i="1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with</a:t>
            </a:r>
            <a:r>
              <a:rPr lang="de-DE" i="1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i="1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immutable</a:t>
            </a:r>
            <a:r>
              <a:rPr lang="de-DE" i="1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i="1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state</a:t>
            </a:r>
            <a:r>
              <a:rPr lang="de-DE" i="1" dirty="0">
                <a:solidFill>
                  <a:srgbClr val="36544F"/>
                </a:solidFill>
                <a:latin typeface="Source Sans Pro" panose="020B0503030403020204" pitchFamily="34" charset="0"/>
              </a:rPr>
              <a:t> in a </a:t>
            </a:r>
            <a:r>
              <a:rPr lang="de-DE" i="1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more</a:t>
            </a:r>
            <a:r>
              <a:rPr lang="de-DE" i="1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i="1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convenient</a:t>
            </a:r>
            <a:r>
              <a:rPr lang="de-DE" i="1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i="1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way</a:t>
            </a:r>
            <a:r>
              <a:rPr lang="de-DE" i="1" dirty="0">
                <a:solidFill>
                  <a:srgbClr val="36544F"/>
                </a:solidFill>
                <a:latin typeface="Source Sans Pro" panose="020B0503030403020204" pitchFamily="34" charset="0"/>
              </a:rPr>
              <a:t>. </a:t>
            </a:r>
            <a:r>
              <a:rPr lang="de-DE" i="1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It</a:t>
            </a:r>
            <a:r>
              <a:rPr lang="de-DE" i="1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i="1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is</a:t>
            </a:r>
            <a:r>
              <a:rPr lang="de-DE" i="1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i="1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based</a:t>
            </a:r>
            <a:r>
              <a:rPr lang="de-DE" i="1" dirty="0">
                <a:solidFill>
                  <a:srgbClr val="36544F"/>
                </a:solidFill>
                <a:latin typeface="Source Sans Pro" panose="020B0503030403020204" pitchFamily="34" charset="0"/>
              </a:rPr>
              <a:t> on </a:t>
            </a:r>
            <a:r>
              <a:rPr lang="de-DE" i="1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the</a:t>
            </a:r>
            <a:r>
              <a:rPr lang="de-DE" i="1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i="1" dirty="0">
                <a:solidFill>
                  <a:srgbClr val="36544F"/>
                </a:solidFill>
                <a:latin typeface="Source Sans Pro" panose="020B0503030403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copy-on-write</a:t>
            </a:r>
            <a:r>
              <a:rPr lang="de-DE" i="1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i="1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mechanism</a:t>
            </a:r>
            <a:r>
              <a:rPr lang="de-DE" i="1" dirty="0">
                <a:solidFill>
                  <a:srgbClr val="36544F"/>
                </a:solidFill>
                <a:latin typeface="Source Sans Pro" panose="020B0503030403020204" pitchFamily="34" charset="0"/>
              </a:rPr>
              <a:t>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F2061E8-E38A-B84D-BDFB-9DFAC89DA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6067" y="3719617"/>
            <a:ext cx="5718875" cy="2222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54832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useReducer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03200" y="1026060"/>
            <a:ext cx="9698726" cy="5329237"/>
          </a:xfrm>
        </p:spPr>
        <p:txBody>
          <a:bodyPr/>
          <a:lstStyle/>
          <a:p>
            <a:pPr marL="0" indent="0">
              <a:buNone/>
            </a:pPr>
            <a:r>
              <a:rPr lang="de-DE" dirty="0"/>
              <a:t>Beispiel: </a:t>
            </a:r>
            <a:r>
              <a:rPr lang="de-DE" dirty="0" err="1"/>
              <a:t>reducer</a:t>
            </a:r>
            <a:r>
              <a:rPr lang="de-DE" dirty="0"/>
              <a:t>-Funktion mit immer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342740" y="1813173"/>
            <a:ext cx="969872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produce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from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"immer";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apiReducer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oldState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produce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oldState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switch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action.type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case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"FETCH_START":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state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.loading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true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// ...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4AB53DD1-456F-CF42-971E-31872CDFEA73}"/>
              </a:ext>
            </a:extLst>
          </p:cNvPr>
          <p:cNvSpPr txBox="1"/>
          <p:nvPr/>
        </p:nvSpPr>
        <p:spPr>
          <a:xfrm>
            <a:off x="7349735" y="2874102"/>
            <a:ext cx="20112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state</a:t>
            </a:r>
            <a:r>
              <a:rPr lang="de-DE" dirty="0">
                <a:solidFill>
                  <a:srgbClr val="36544F"/>
                </a:solidFill>
                <a:latin typeface="Source Sans Pro" panose="020B0503030403020204" pitchFamily="34" charset="77"/>
              </a:rPr>
              <a:t> ist ein Proxy,</a:t>
            </a:r>
          </a:p>
          <a:p>
            <a:r>
              <a:rPr lang="de-DE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oldState</a:t>
            </a:r>
            <a:r>
              <a:rPr lang="de-DE" dirty="0">
                <a:solidFill>
                  <a:srgbClr val="36544F"/>
                </a:solidFill>
                <a:latin typeface="Source Sans Pro" panose="020B0503030403020204" pitchFamily="34" charset="77"/>
              </a:rPr>
              <a:t> bleibt unverändert!</a:t>
            </a: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10B94F33-F4BB-404D-952C-A99DDE43709F}"/>
              </a:ext>
            </a:extLst>
          </p:cNvPr>
          <p:cNvCxnSpPr>
            <a:cxnSpLocks/>
          </p:cNvCxnSpPr>
          <p:nvPr/>
        </p:nvCxnSpPr>
        <p:spPr>
          <a:xfrm flipH="1" flipV="1">
            <a:off x="4130298" y="2983424"/>
            <a:ext cx="3189622" cy="92974"/>
          </a:xfrm>
          <a:prstGeom prst="line">
            <a:avLst/>
          </a:prstGeom>
          <a:ln w="12700">
            <a:solidFill>
              <a:srgbClr val="36544F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feld 7">
            <a:extLst>
              <a:ext uri="{FF2B5EF4-FFF2-40B4-BE49-F238E27FC236}">
                <a16:creationId xmlns:a16="http://schemas.microsoft.com/office/drawing/2014/main" id="{4F4184BE-856F-AA48-A408-7254A8872737}"/>
              </a:ext>
            </a:extLst>
          </p:cNvPr>
          <p:cNvSpPr txBox="1"/>
          <p:nvPr/>
        </p:nvSpPr>
        <p:spPr>
          <a:xfrm>
            <a:off x="7349735" y="3890665"/>
            <a:ext cx="20112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36544F"/>
                </a:solidFill>
                <a:latin typeface="Source Sans Pro" panose="020B0503030403020204" pitchFamily="34" charset="77"/>
              </a:rPr>
              <a:t>Sieht aus wie "</a:t>
            </a:r>
            <a:r>
              <a:rPr lang="de-DE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mutable</a:t>
            </a:r>
            <a:r>
              <a:rPr lang="de-DE" dirty="0">
                <a:solidFill>
                  <a:srgbClr val="36544F"/>
                </a:solidFill>
                <a:latin typeface="Source Sans Pro" panose="020B0503030403020204" pitchFamily="34" charset="77"/>
              </a:rPr>
              <a:t> Code",</a:t>
            </a:r>
          </a:p>
          <a:p>
            <a:r>
              <a:rPr lang="de-DE" dirty="0">
                <a:solidFill>
                  <a:srgbClr val="36544F"/>
                </a:solidFill>
                <a:latin typeface="Source Sans Pro" panose="020B0503030403020204" pitchFamily="34" charset="77"/>
              </a:rPr>
              <a:t>keine zusätzliche API notwendig</a:t>
            </a:r>
          </a:p>
        </p:txBody>
      </p:sp>
      <p:cxnSp>
        <p:nvCxnSpPr>
          <p:cNvPr id="9" name="Gerade Verbindung 8">
            <a:extLst>
              <a:ext uri="{FF2B5EF4-FFF2-40B4-BE49-F238E27FC236}">
                <a16:creationId xmlns:a16="http://schemas.microsoft.com/office/drawing/2014/main" id="{0BE3EB6E-4493-DC46-9990-5629DB37D952}"/>
              </a:ext>
            </a:extLst>
          </p:cNvPr>
          <p:cNvCxnSpPr>
            <a:cxnSpLocks/>
          </p:cNvCxnSpPr>
          <p:nvPr/>
        </p:nvCxnSpPr>
        <p:spPr>
          <a:xfrm flipH="1" flipV="1">
            <a:off x="3554437" y="3781603"/>
            <a:ext cx="3765483" cy="311358"/>
          </a:xfrm>
          <a:prstGeom prst="line">
            <a:avLst/>
          </a:prstGeom>
          <a:ln w="12700">
            <a:solidFill>
              <a:srgbClr val="36544F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22466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useReducer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useReducer</a:t>
            </a:r>
            <a:r>
              <a:rPr lang="de-DE" b="0" dirty="0">
                <a:solidFill>
                  <a:srgbClr val="36544F"/>
                </a:solidFill>
              </a:rPr>
              <a:t>: Konsequenzen</a:t>
            </a:r>
          </a:p>
          <a:p>
            <a:r>
              <a:rPr lang="de-DE" b="0" dirty="0" err="1">
                <a:solidFill>
                  <a:srgbClr val="36544F"/>
                </a:solidFill>
              </a:rPr>
              <a:t>Reducer</a:t>
            </a:r>
            <a:r>
              <a:rPr lang="de-DE" b="0" dirty="0">
                <a:solidFill>
                  <a:srgbClr val="36544F"/>
                </a:solidFill>
              </a:rPr>
              <a:t> Standard-JavaScript-Funktion, d.h. gut test- und wiederverwendbar</a:t>
            </a:r>
          </a:p>
          <a:p>
            <a:r>
              <a:rPr lang="de-DE" b="0" dirty="0">
                <a:solidFill>
                  <a:srgbClr val="36544F"/>
                </a:solidFill>
              </a:rPr>
              <a:t>Logik zur Behandlung des Zustandes an einer zentralen Stelle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 err="1">
                <a:solidFill>
                  <a:srgbClr val="36544F"/>
                </a:solidFill>
              </a:rPr>
              <a:t>dispatch</a:t>
            </a:r>
            <a:r>
              <a:rPr lang="de-DE" b="0" dirty="0">
                <a:solidFill>
                  <a:srgbClr val="36544F"/>
                </a:solidFill>
              </a:rPr>
              <a:t> von Actions Code-intensiv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Im Gegensatz zu </a:t>
            </a:r>
            <a:r>
              <a:rPr lang="de-DE" b="0" dirty="0" err="1">
                <a:solidFill>
                  <a:srgbClr val="36544F"/>
                </a:solidFill>
              </a:rPr>
              <a:t>Redux</a:t>
            </a:r>
            <a:endParaRPr lang="de-DE" b="0" dirty="0">
              <a:solidFill>
                <a:srgbClr val="36544F"/>
              </a:solidFill>
            </a:endParaRPr>
          </a:p>
          <a:p>
            <a:pPr lvl="1"/>
            <a:r>
              <a:rPr lang="de-DE" dirty="0"/>
              <a:t>keine Developer Tools (</a:t>
            </a:r>
            <a:r>
              <a:rPr lang="de-DE" dirty="0" err="1"/>
              <a:t>Timetravelling</a:t>
            </a:r>
            <a:r>
              <a:rPr lang="de-DE" dirty="0"/>
              <a:t>, ...)</a:t>
            </a:r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keine Middleware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21CB57D2-B634-F147-B31A-F5F0AEAD5A15}"/>
              </a:ext>
            </a:extLst>
          </p:cNvPr>
          <p:cNvSpPr txBox="1"/>
          <p:nvPr/>
        </p:nvSpPr>
        <p:spPr>
          <a:xfrm>
            <a:off x="-1092591" y="2621280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solidFill>
                  <a:srgbClr val="FF0000"/>
                </a:solidFill>
              </a:rPr>
              <a:t>SPÄTER!</a:t>
            </a:r>
          </a:p>
        </p:txBody>
      </p:sp>
    </p:spTree>
    <p:extLst>
      <p:ext uri="{BB962C8B-B14F-4D97-AF65-F5344CB8AC3E}">
        <p14:creationId xmlns:p14="http://schemas.microsoft.com/office/powerpoint/2010/main" val="40502800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BEED3B-F912-4A45-B3B8-413C374E8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2632495" y="3797848"/>
            <a:ext cx="4641014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Daten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3114997" y="2697469"/>
            <a:ext cx="3676006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8000" b="1" dirty="0">
                <a:solidFill>
                  <a:srgbClr val="9E60B8"/>
                </a:solidFill>
                <a:latin typeface="Source Sans Pro" panose="020B0503030403020204" pitchFamily="34" charset="77"/>
              </a:rPr>
              <a:t>Globale</a:t>
            </a:r>
            <a:endParaRPr lang="de-DE" b="1" dirty="0">
              <a:solidFill>
                <a:srgbClr val="9E60B8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0930652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Globale Daten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Beispiel:</a:t>
            </a:r>
            <a:r>
              <a:rPr lang="de-DE" b="0" dirty="0">
                <a:solidFill>
                  <a:srgbClr val="36544F"/>
                </a:solidFill>
              </a:rPr>
              <a:t> angemeldeter Benutzer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9435D7B1-8F7F-F44E-95D1-55148AACF7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6973" y="2205073"/>
            <a:ext cx="3263900" cy="86360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64537DBC-52F4-254B-9DF7-38C5425A47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148" y="5105527"/>
            <a:ext cx="5612887" cy="1361893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963631F5-1E36-5444-9B4D-87D1545CD0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629" y="2533285"/>
            <a:ext cx="26035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3949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Globale Daten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Beispiel: </a:t>
            </a:r>
            <a:r>
              <a:rPr lang="de-DE" b="0" dirty="0">
                <a:solidFill>
                  <a:srgbClr val="36544F"/>
                </a:solidFill>
              </a:rPr>
              <a:t>angemeldeter Benutzer</a:t>
            </a:r>
          </a:p>
          <a:p>
            <a:pPr marL="0" indent="0">
              <a:buNone/>
            </a:pPr>
            <a:r>
              <a:rPr lang="de-DE" dirty="0"/>
              <a:t>Ansatz 1: </a:t>
            </a:r>
            <a:r>
              <a:rPr lang="de-DE" b="0" dirty="0" err="1">
                <a:solidFill>
                  <a:srgbClr val="36544F"/>
                </a:solidFill>
              </a:rPr>
              <a:t>React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Context</a:t>
            </a: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7ED94595-AFCC-B54C-9128-EF8FC73C9078}"/>
              </a:ext>
            </a:extLst>
          </p:cNvPr>
          <p:cNvSpPr/>
          <p:nvPr/>
        </p:nvSpPr>
        <p:spPr>
          <a:xfrm>
            <a:off x="4661425" y="3713877"/>
            <a:ext cx="379499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User-Objekt mit Daten und Funktionen liegt in einem 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Context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9435D7B1-8F7F-F44E-95D1-55148AACF7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6973" y="2205073"/>
            <a:ext cx="3263900" cy="86360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64537DBC-52F4-254B-9DF7-38C5425A47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148" y="5105527"/>
            <a:ext cx="5612887" cy="1361893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963631F5-1E36-5444-9B4D-87D1545CD0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629" y="2533285"/>
            <a:ext cx="2603500" cy="2654300"/>
          </a:xfrm>
          <a:prstGeom prst="rect">
            <a:avLst/>
          </a:prstGeom>
        </p:spPr>
      </p:pic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D4C5E003-5789-7F47-AE80-69FAE80374D9}"/>
              </a:ext>
            </a:extLst>
          </p:cNvPr>
          <p:cNvCxnSpPr>
            <a:cxnSpLocks/>
          </p:cNvCxnSpPr>
          <p:nvPr/>
        </p:nvCxnSpPr>
        <p:spPr>
          <a:xfrm flipH="1" flipV="1">
            <a:off x="5396948" y="2722974"/>
            <a:ext cx="1518965" cy="992785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8">
            <a:extLst>
              <a:ext uri="{FF2B5EF4-FFF2-40B4-BE49-F238E27FC236}">
                <a16:creationId xmlns:a16="http://schemas.microsoft.com/office/drawing/2014/main" id="{4BDEBAD2-1C69-8141-B76C-2A1EE238AEC7}"/>
              </a:ext>
            </a:extLst>
          </p:cNvPr>
          <p:cNvCxnSpPr>
            <a:cxnSpLocks/>
          </p:cNvCxnSpPr>
          <p:nvPr/>
        </p:nvCxnSpPr>
        <p:spPr>
          <a:xfrm>
            <a:off x="2822713" y="3860435"/>
            <a:ext cx="1905895" cy="9674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11">
            <a:extLst>
              <a:ext uri="{FF2B5EF4-FFF2-40B4-BE49-F238E27FC236}">
                <a16:creationId xmlns:a16="http://schemas.microsoft.com/office/drawing/2014/main" id="{B461E53B-A022-0742-A651-AB925CA0AFDF}"/>
              </a:ext>
            </a:extLst>
          </p:cNvPr>
          <p:cNvCxnSpPr>
            <a:cxnSpLocks/>
          </p:cNvCxnSpPr>
          <p:nvPr/>
        </p:nvCxnSpPr>
        <p:spPr>
          <a:xfrm>
            <a:off x="7573617" y="4242101"/>
            <a:ext cx="795131" cy="1209885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2A7774A1-0304-4D4F-B3D8-6E67C2DAFC95}"/>
              </a:ext>
            </a:extLst>
          </p:cNvPr>
          <p:cNvCxnSpPr>
            <a:cxnSpLocks/>
          </p:cNvCxnSpPr>
          <p:nvPr/>
        </p:nvCxnSpPr>
        <p:spPr>
          <a:xfrm flipH="1" flipV="1">
            <a:off x="6448584" y="3068674"/>
            <a:ext cx="467329" cy="645203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7565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B67061D7-19F5-A749-8CB6-58638EFFB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React</a:t>
            </a:r>
            <a:r>
              <a:rPr lang="de-DE" dirty="0"/>
              <a:t> </a:t>
            </a:r>
            <a:r>
              <a:rPr lang="de-DE" dirty="0" err="1"/>
              <a:t>Context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A6B7E5C-605C-7E4A-9FD7-FA86AF00BDB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 err="1"/>
              <a:t>React</a:t>
            </a:r>
            <a:r>
              <a:rPr lang="de-DE" dirty="0"/>
              <a:t> </a:t>
            </a:r>
            <a:r>
              <a:rPr lang="de-DE" dirty="0" err="1"/>
              <a:t>Context</a:t>
            </a:r>
            <a:r>
              <a:rPr lang="de-DE" dirty="0"/>
              <a:t>: </a:t>
            </a:r>
            <a:r>
              <a:rPr lang="de-DE" b="0" dirty="0">
                <a:solidFill>
                  <a:srgbClr val="36544F"/>
                </a:solidFill>
              </a:rPr>
              <a:t>Stellt Werte innerhalb einer Komponentenhierarchie zur Verfügung</a:t>
            </a:r>
          </a:p>
          <a:p>
            <a:pPr lvl="1"/>
            <a:r>
              <a:rPr lang="de-DE" dirty="0"/>
              <a:t>Erspart das Properties durchreichen</a:t>
            </a:r>
          </a:p>
          <a:p>
            <a:pPr lvl="1"/>
            <a:r>
              <a:rPr lang="de-DE" dirty="0"/>
              <a:t>Factory-Funktion erzeugt Provider und Consumer-Komponenten</a:t>
            </a:r>
          </a:p>
          <a:p>
            <a:pPr lvl="1"/>
            <a:endParaRPr lang="de-DE" dirty="0"/>
          </a:p>
          <a:p>
            <a:pPr lvl="1"/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62B9053B-B055-AF40-9402-60F67683D49C}"/>
              </a:ext>
            </a:extLst>
          </p:cNvPr>
          <p:cNvSpPr/>
          <p:nvPr/>
        </p:nvSpPr>
        <p:spPr>
          <a:xfrm>
            <a:off x="916057" y="2565304"/>
            <a:ext cx="855593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AuthContext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React.createContext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defaultValues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72725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B67061D7-19F5-A749-8CB6-58638EFFB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React</a:t>
            </a:r>
            <a:r>
              <a:rPr lang="de-DE" dirty="0"/>
              <a:t> </a:t>
            </a:r>
            <a:r>
              <a:rPr lang="de-DE" dirty="0" err="1"/>
              <a:t>Context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A6B7E5C-605C-7E4A-9FD7-FA86AF00BDB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 err="1"/>
              <a:t>React</a:t>
            </a:r>
            <a:r>
              <a:rPr lang="de-DE" dirty="0"/>
              <a:t> </a:t>
            </a:r>
            <a:r>
              <a:rPr lang="de-DE" dirty="0" err="1"/>
              <a:t>Context</a:t>
            </a:r>
            <a:r>
              <a:rPr lang="de-DE" dirty="0"/>
              <a:t>: </a:t>
            </a:r>
            <a:r>
              <a:rPr lang="de-DE" b="0" dirty="0">
                <a:solidFill>
                  <a:srgbClr val="36544F"/>
                </a:solidFill>
              </a:rPr>
              <a:t>Stellt Werte innerhalb einer Komponentenhierarchie zur Verfügung</a:t>
            </a:r>
          </a:p>
          <a:p>
            <a:pPr lvl="1"/>
            <a:r>
              <a:rPr lang="de-DE" dirty="0"/>
              <a:t>Erspart das Properties durchreichen</a:t>
            </a:r>
          </a:p>
          <a:p>
            <a:pPr lvl="1"/>
            <a:r>
              <a:rPr lang="de-DE" dirty="0"/>
              <a:t>Factory-Funktion erzeugt Provider und Consumer-Komponenten</a:t>
            </a:r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marL="0" indent="0">
              <a:buNone/>
            </a:pPr>
            <a:r>
              <a:rPr lang="de-DE" dirty="0"/>
              <a:t>Provider-Komponente</a:t>
            </a:r>
          </a:p>
          <a:p>
            <a:pPr lvl="1"/>
            <a:r>
              <a:rPr lang="de-DE" dirty="0"/>
              <a:t>Stellt Werte für darunterliegende Komponenten zur Verfügung</a:t>
            </a:r>
          </a:p>
          <a:p>
            <a:pPr lvl="1"/>
            <a:r>
              <a:rPr lang="de-DE" dirty="0"/>
              <a:t>Muss dazu ihre Kinder rendern</a:t>
            </a:r>
          </a:p>
          <a:p>
            <a:pPr lvl="1"/>
            <a:endParaRPr lang="de-DE" dirty="0"/>
          </a:p>
          <a:p>
            <a:pPr lvl="1"/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62B9053B-B055-AF40-9402-60F67683D49C}"/>
              </a:ext>
            </a:extLst>
          </p:cNvPr>
          <p:cNvSpPr/>
          <p:nvPr/>
        </p:nvSpPr>
        <p:spPr>
          <a:xfrm>
            <a:off x="916057" y="2565304"/>
            <a:ext cx="855593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AuthContext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React.createContext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defaultValues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419813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B67061D7-19F5-A749-8CB6-58638EFFB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React</a:t>
            </a:r>
            <a:r>
              <a:rPr lang="de-DE" dirty="0"/>
              <a:t> </a:t>
            </a:r>
            <a:r>
              <a:rPr lang="de-DE" dirty="0" err="1"/>
              <a:t>Context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A6B7E5C-605C-7E4A-9FD7-FA86AF00BDB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 err="1"/>
              <a:t>React</a:t>
            </a:r>
            <a:r>
              <a:rPr lang="de-DE" dirty="0"/>
              <a:t> </a:t>
            </a:r>
            <a:r>
              <a:rPr lang="de-DE" dirty="0" err="1"/>
              <a:t>Context</a:t>
            </a:r>
            <a:r>
              <a:rPr lang="de-DE" dirty="0"/>
              <a:t>: </a:t>
            </a:r>
            <a:r>
              <a:rPr lang="de-DE" b="0" dirty="0">
                <a:solidFill>
                  <a:srgbClr val="36544F"/>
                </a:solidFill>
              </a:rPr>
              <a:t>Stellt Werte innerhalb einer Komponentenhierarchie zur Verfügung</a:t>
            </a:r>
          </a:p>
          <a:p>
            <a:pPr lvl="1"/>
            <a:r>
              <a:rPr lang="de-DE" dirty="0"/>
              <a:t>Erspart das Properties durchreichen</a:t>
            </a:r>
          </a:p>
          <a:p>
            <a:pPr lvl="1"/>
            <a:r>
              <a:rPr lang="de-DE" dirty="0"/>
              <a:t>Factory-Funktion erzeugt Provider und Consumer-Komponenten</a:t>
            </a:r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marL="0" indent="0">
              <a:buNone/>
            </a:pPr>
            <a:r>
              <a:rPr lang="de-DE" dirty="0"/>
              <a:t>Provider-Komponente</a:t>
            </a:r>
          </a:p>
          <a:p>
            <a:pPr lvl="1"/>
            <a:r>
              <a:rPr lang="de-DE" dirty="0"/>
              <a:t>Stellt Werte für darunterliegende Komponenten zur Verfügung</a:t>
            </a:r>
          </a:p>
          <a:p>
            <a:pPr lvl="1"/>
            <a:r>
              <a:rPr lang="de-DE" dirty="0"/>
              <a:t>Muss dazu ihre Kinder rendern</a:t>
            </a:r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marL="0" indent="0">
              <a:buNone/>
            </a:pPr>
            <a:r>
              <a:rPr lang="de-DE" dirty="0"/>
              <a:t>Provider-Komponente</a:t>
            </a:r>
          </a:p>
          <a:p>
            <a:pPr lvl="1"/>
            <a:r>
              <a:rPr lang="de-DE" dirty="0"/>
              <a:t>Kann die bereitgestellten Werte konsumieren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62B9053B-B055-AF40-9402-60F67683D49C}"/>
              </a:ext>
            </a:extLst>
          </p:cNvPr>
          <p:cNvSpPr/>
          <p:nvPr/>
        </p:nvSpPr>
        <p:spPr>
          <a:xfrm>
            <a:off x="916057" y="2565304"/>
            <a:ext cx="855593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AuthContext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React.createContext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defaultValues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1528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Hintergrund: </a:t>
            </a:r>
            <a:r>
              <a:rPr lang="de-DE" dirty="0" err="1"/>
              <a:t>Render</a:t>
            </a:r>
            <a:r>
              <a:rPr lang="de-DE" dirty="0"/>
              <a:t> Properties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Render</a:t>
            </a:r>
            <a:r>
              <a:rPr lang="de-DE" dirty="0"/>
              <a:t> Properties</a:t>
            </a:r>
            <a:r>
              <a:rPr lang="de-DE" b="0" dirty="0">
                <a:solidFill>
                  <a:srgbClr val="36544F"/>
                </a:solidFill>
              </a:rPr>
              <a:t>: Ein Property, das JSX-Elemente entgegen nimmt</a:t>
            </a:r>
          </a:p>
          <a:p>
            <a:r>
              <a:rPr lang="de-DE" b="0" dirty="0">
                <a:solidFill>
                  <a:srgbClr val="36544F"/>
                </a:solidFill>
              </a:rPr>
              <a:t>Genau wie </a:t>
            </a:r>
            <a:r>
              <a:rPr lang="de-DE" b="0" dirty="0" err="1">
                <a:solidFill>
                  <a:srgbClr val="36544F"/>
                </a:solidFill>
              </a:rPr>
              <a:t>children</a:t>
            </a:r>
            <a:r>
              <a:rPr lang="de-DE" b="0" dirty="0">
                <a:solidFill>
                  <a:srgbClr val="36544F"/>
                </a:solidFill>
              </a:rPr>
              <a:t>-Property, nur selbst definiert</a:t>
            </a:r>
          </a:p>
          <a:p>
            <a:r>
              <a:rPr lang="de-DE" b="0" dirty="0">
                <a:solidFill>
                  <a:srgbClr val="36544F"/>
                </a:solidFill>
              </a:rPr>
              <a:t>Beispiel: Layout-Komponente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203200" y="2680928"/>
            <a:ext cx="913585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Layout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&lt;div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="Layout"&gt;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&lt;div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="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Left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"&gt;{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props.left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}&lt;/div&gt;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&lt;div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="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Right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"&gt;{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props.right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}&lt;/div&gt;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26022402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B67061D7-19F5-A749-8CB6-58638EFFB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React</a:t>
            </a:r>
            <a:r>
              <a:rPr lang="de-DE" dirty="0"/>
              <a:t> </a:t>
            </a:r>
            <a:r>
              <a:rPr lang="de-DE" dirty="0" err="1"/>
              <a:t>Context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A6B7E5C-605C-7E4A-9FD7-FA86AF00BDB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Provider-Komponente 1</a:t>
            </a:r>
          </a:p>
          <a:p>
            <a:pPr lvl="1"/>
            <a:r>
              <a:rPr lang="de-DE" dirty="0"/>
              <a:t>Stellt Werte für darunterliegende Komponenten zur Verfügung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69A807B7-9F00-6D44-8ACF-91D8E5F8466E}"/>
              </a:ext>
            </a:extLst>
          </p:cNvPr>
          <p:cNvSpPr txBox="1"/>
          <p:nvPr/>
        </p:nvSpPr>
        <p:spPr>
          <a:xfrm>
            <a:off x="842272" y="2067752"/>
            <a:ext cx="913585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AuthContextProvider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AuthContext.Provider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value</a:t>
            </a:r>
            <a:r>
              <a:rPr lang="de-DE" b="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 ... }&gt;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{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children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&lt;/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AuthContext.Provider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);      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AB49A70E-808E-6542-8BF3-2381FEEB25F8}"/>
              </a:ext>
            </a:extLst>
          </p:cNvPr>
          <p:cNvSpPr/>
          <p:nvPr/>
        </p:nvSpPr>
        <p:spPr>
          <a:xfrm>
            <a:off x="4678318" y="3703004"/>
            <a:ext cx="379499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Bereitgstellte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Werte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2683EDF1-4C61-2946-B822-7796EFB22646}"/>
              </a:ext>
            </a:extLst>
          </p:cNvPr>
          <p:cNvCxnSpPr>
            <a:cxnSpLocks/>
          </p:cNvCxnSpPr>
          <p:nvPr/>
        </p:nvCxnSpPr>
        <p:spPr>
          <a:xfrm flipV="1">
            <a:off x="6450496" y="3289853"/>
            <a:ext cx="0" cy="38273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179274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B67061D7-19F5-A749-8CB6-58638EFFB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React</a:t>
            </a:r>
            <a:r>
              <a:rPr lang="de-DE" dirty="0"/>
              <a:t> </a:t>
            </a:r>
            <a:r>
              <a:rPr lang="de-DE" dirty="0" err="1"/>
              <a:t>Context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A6B7E5C-605C-7E4A-9FD7-FA86AF00BDB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Provider-Komponente 1</a:t>
            </a:r>
          </a:p>
          <a:p>
            <a:pPr lvl="1"/>
            <a:r>
              <a:rPr lang="de-DE" dirty="0"/>
              <a:t>Stellt Werte für darunterliegende Komponenten zur Verfügung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69A807B7-9F00-6D44-8ACF-91D8E5F8466E}"/>
              </a:ext>
            </a:extLst>
          </p:cNvPr>
          <p:cNvSpPr txBox="1"/>
          <p:nvPr/>
        </p:nvSpPr>
        <p:spPr>
          <a:xfrm>
            <a:off x="842272" y="2067752"/>
            <a:ext cx="913585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AuthContextProvider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AuthContext.Provider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value</a:t>
            </a:r>
            <a:r>
              <a:rPr lang="de-DE" b="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 ... }&gt;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{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children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&lt;/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AuthContext.Provider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);      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1441ED40-E2E6-884B-BDE9-6C12FCDA1326}"/>
              </a:ext>
            </a:extLst>
          </p:cNvPr>
          <p:cNvSpPr txBox="1"/>
          <p:nvPr/>
        </p:nvSpPr>
        <p:spPr>
          <a:xfrm>
            <a:off x="842272" y="4549676"/>
            <a:ext cx="913585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App(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AuthContextProvider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BlogPost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&lt;/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AuthContextProvider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13059625-D14E-5B4A-B67B-F5E33226EC34}"/>
              </a:ext>
            </a:extLst>
          </p:cNvPr>
          <p:cNvSpPr/>
          <p:nvPr/>
        </p:nvSpPr>
        <p:spPr>
          <a:xfrm>
            <a:off x="5744817" y="5417768"/>
            <a:ext cx="379499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Kann auf Kontext zugreifen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(überall in der Hierarchie)</a:t>
            </a:r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CB9A3ECC-11EC-F646-82DE-B4132471F016}"/>
              </a:ext>
            </a:extLst>
          </p:cNvPr>
          <p:cNvCxnSpPr>
            <a:cxnSpLocks/>
          </p:cNvCxnSpPr>
          <p:nvPr/>
        </p:nvCxnSpPr>
        <p:spPr>
          <a:xfrm flipH="1">
            <a:off x="3359426" y="5565913"/>
            <a:ext cx="2385391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AB49A70E-808E-6542-8BF3-2381FEEB25F8}"/>
              </a:ext>
            </a:extLst>
          </p:cNvPr>
          <p:cNvSpPr/>
          <p:nvPr/>
        </p:nvSpPr>
        <p:spPr>
          <a:xfrm>
            <a:off x="4678318" y="3703004"/>
            <a:ext cx="379499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Bereitgstellte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Werte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2683EDF1-4C61-2946-B822-7796EFB22646}"/>
              </a:ext>
            </a:extLst>
          </p:cNvPr>
          <p:cNvCxnSpPr>
            <a:cxnSpLocks/>
          </p:cNvCxnSpPr>
          <p:nvPr/>
        </p:nvCxnSpPr>
        <p:spPr>
          <a:xfrm flipV="1">
            <a:off x="6450496" y="3289853"/>
            <a:ext cx="0" cy="38273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037475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B67061D7-19F5-A749-8CB6-58638EFFB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React</a:t>
            </a:r>
            <a:r>
              <a:rPr lang="de-DE" dirty="0"/>
              <a:t> </a:t>
            </a:r>
            <a:r>
              <a:rPr lang="de-DE" dirty="0" err="1"/>
              <a:t>Context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A6B7E5C-605C-7E4A-9FD7-FA86AF00BDB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Provider-Komponente 2</a:t>
            </a:r>
          </a:p>
          <a:p>
            <a:pPr lvl="1"/>
            <a:r>
              <a:rPr lang="de-DE" dirty="0"/>
              <a:t>Runterreichen von State und Callback-Funktionen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69A807B7-9F00-6D44-8ACF-91D8E5F8466E}"/>
              </a:ext>
            </a:extLst>
          </p:cNvPr>
          <p:cNvSpPr txBox="1"/>
          <p:nvPr/>
        </p:nvSpPr>
        <p:spPr>
          <a:xfrm>
            <a:off x="842272" y="2067752"/>
            <a:ext cx="9135853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AuthContextProvider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[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setUser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]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(...);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login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password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loginViaHttp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(...).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then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response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setUser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response.user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logout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setUser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(null);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AuthContext.Provider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login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logout</a:t>
            </a:r>
            <a:endParaRPr lang="de-DE" dirty="0">
              <a:solidFill>
                <a:srgbClr val="1778B8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}}&gt;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{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children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&lt;/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AuthContext.Provider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);      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AB49A70E-808E-6542-8BF3-2381FEEB25F8}"/>
              </a:ext>
            </a:extLst>
          </p:cNvPr>
          <p:cNvSpPr/>
          <p:nvPr/>
        </p:nvSpPr>
        <p:spPr>
          <a:xfrm>
            <a:off x="4668378" y="5115701"/>
            <a:ext cx="493282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Bereitgestellte Werte und Callback-Funktionen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2683EDF1-4C61-2946-B822-7796EFB22646}"/>
              </a:ext>
            </a:extLst>
          </p:cNvPr>
          <p:cNvCxnSpPr>
            <a:cxnSpLocks/>
          </p:cNvCxnSpPr>
          <p:nvPr/>
        </p:nvCxnSpPr>
        <p:spPr>
          <a:xfrm flipH="1">
            <a:off x="4595190" y="5265100"/>
            <a:ext cx="357810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209651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React</a:t>
            </a:r>
            <a:r>
              <a:rPr lang="de-DE" dirty="0"/>
              <a:t> </a:t>
            </a:r>
            <a:r>
              <a:rPr lang="de-DE" dirty="0" err="1"/>
              <a:t>Context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useContext</a:t>
            </a:r>
            <a:r>
              <a:rPr lang="de-DE" b="0" dirty="0">
                <a:solidFill>
                  <a:srgbClr val="36544F"/>
                </a:solidFill>
              </a:rPr>
              <a:t>: Verwendung des </a:t>
            </a:r>
            <a:r>
              <a:rPr lang="de-DE" b="0" dirty="0" err="1">
                <a:solidFill>
                  <a:srgbClr val="36544F"/>
                </a:solidFill>
              </a:rPr>
              <a:t>Contexts</a:t>
            </a:r>
            <a:r>
              <a:rPr lang="de-DE" b="0" dirty="0">
                <a:solidFill>
                  <a:srgbClr val="36544F"/>
                </a:solidFill>
              </a:rPr>
              <a:t> mit Hooks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385073" y="2415620"/>
            <a:ext cx="913585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CurrentUser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 =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useContext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AuthContext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&lt;div&gt;Welcome, {</a:t>
            </a:r>
            <a:r>
              <a:rPr lang="de-DE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/&gt;&lt;/div&gt;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</a:t>
            </a:r>
          </a:p>
        </p:txBody>
      </p:sp>
    </p:spTree>
    <p:extLst>
      <p:ext uri="{BB962C8B-B14F-4D97-AF65-F5344CB8AC3E}">
        <p14:creationId xmlns:p14="http://schemas.microsoft.com/office/powerpoint/2010/main" val="15496516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React</a:t>
            </a:r>
            <a:r>
              <a:rPr lang="de-DE" dirty="0"/>
              <a:t> </a:t>
            </a:r>
            <a:r>
              <a:rPr lang="de-DE" dirty="0" err="1"/>
              <a:t>Context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useContext</a:t>
            </a:r>
            <a:r>
              <a:rPr lang="de-DE" b="0" dirty="0">
                <a:solidFill>
                  <a:srgbClr val="36544F"/>
                </a:solidFill>
              </a:rPr>
              <a:t>: Verwendung des </a:t>
            </a:r>
            <a:r>
              <a:rPr lang="de-DE" b="0" dirty="0" err="1">
                <a:solidFill>
                  <a:srgbClr val="36544F"/>
                </a:solidFill>
              </a:rPr>
              <a:t>Contexts</a:t>
            </a:r>
            <a:r>
              <a:rPr lang="de-DE" b="0" dirty="0">
                <a:solidFill>
                  <a:srgbClr val="36544F"/>
                </a:solidFill>
              </a:rPr>
              <a:t> mit Hooks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385073" y="2415620"/>
            <a:ext cx="913585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LoginForm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login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 =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useContext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AuthContext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&lt;form&gt;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User: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="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Password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="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password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button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onClick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  {() =&gt; </a:t>
            </a:r>
            <a:r>
              <a:rPr lang="de-DE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login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password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)}&gt;Login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&lt;/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button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&lt;/form&gt;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</a:t>
            </a:r>
          </a:p>
        </p:txBody>
      </p:sp>
    </p:spTree>
    <p:extLst>
      <p:ext uri="{BB962C8B-B14F-4D97-AF65-F5344CB8AC3E}">
        <p14:creationId xmlns:p14="http://schemas.microsoft.com/office/powerpoint/2010/main" val="341031458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React</a:t>
            </a:r>
            <a:r>
              <a:rPr lang="de-DE" dirty="0"/>
              <a:t> </a:t>
            </a:r>
            <a:r>
              <a:rPr lang="de-DE" dirty="0" err="1"/>
              <a:t>Context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useContext</a:t>
            </a:r>
            <a:r>
              <a:rPr lang="de-DE" b="0" dirty="0">
                <a:solidFill>
                  <a:srgbClr val="36544F"/>
                </a:solidFill>
              </a:rPr>
              <a:t>: Verwendung des </a:t>
            </a:r>
            <a:r>
              <a:rPr lang="de-DE" b="0" dirty="0" err="1">
                <a:solidFill>
                  <a:srgbClr val="36544F"/>
                </a:solidFill>
              </a:rPr>
              <a:t>Contexts</a:t>
            </a:r>
            <a:r>
              <a:rPr lang="de-DE" b="0" dirty="0">
                <a:solidFill>
                  <a:srgbClr val="36544F"/>
                </a:solidFill>
              </a:rPr>
              <a:t> mit Hooks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Beispiel: Mehrere </a:t>
            </a:r>
            <a:r>
              <a:rPr lang="de-DE" b="0" dirty="0" err="1">
                <a:solidFill>
                  <a:srgbClr val="36544F"/>
                </a:solidFill>
              </a:rPr>
              <a:t>Contexte</a:t>
            </a: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385073" y="2415620"/>
            <a:ext cx="913585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CurrentUser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 =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useContext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AuthContext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b="1" dirty="0" err="1">
                <a:solidFill>
                  <a:srgbClr val="B04432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color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 =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useContext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ThemeContext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&lt;div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b="1" dirty="0" err="1">
                <a:solidFill>
                  <a:srgbClr val="B04432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color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}&gt;Welcome, {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/&gt;&lt;/div&gt;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</a:t>
            </a:r>
          </a:p>
        </p:txBody>
      </p:sp>
    </p:spTree>
    <p:extLst>
      <p:ext uri="{BB962C8B-B14F-4D97-AF65-F5344CB8AC3E}">
        <p14:creationId xmlns:p14="http://schemas.microsoft.com/office/powerpoint/2010/main" val="279303697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React</a:t>
            </a:r>
            <a:r>
              <a:rPr lang="de-DE" dirty="0"/>
              <a:t> </a:t>
            </a:r>
            <a:r>
              <a:rPr lang="de-DE" dirty="0" err="1"/>
              <a:t>Context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Idee: Custom Hook</a:t>
            </a:r>
            <a:r>
              <a:rPr lang="de-DE" b="0" dirty="0">
                <a:solidFill>
                  <a:srgbClr val="36544F"/>
                </a:solidFill>
              </a:rPr>
              <a:t> - "Fachlicher" Zugriff auf </a:t>
            </a:r>
            <a:r>
              <a:rPr lang="de-DE" b="0" dirty="0" err="1">
                <a:solidFill>
                  <a:srgbClr val="36544F"/>
                </a:solidFill>
              </a:rPr>
              <a:t>Context</a:t>
            </a: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Versteckt, die Tatsache, dass es sich um einen </a:t>
            </a:r>
            <a:r>
              <a:rPr lang="de-DE" b="0" dirty="0" err="1">
                <a:solidFill>
                  <a:srgbClr val="36544F"/>
                </a:solidFill>
              </a:rPr>
              <a:t>Context</a:t>
            </a:r>
            <a:r>
              <a:rPr lang="de-DE" b="0" dirty="0">
                <a:solidFill>
                  <a:srgbClr val="36544F"/>
                </a:solidFill>
              </a:rPr>
              <a:t> handelt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385073" y="2415620"/>
            <a:ext cx="913585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useAuth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//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AuthContext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ist Implementierungsdetail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useContext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AuthContext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CurrentUser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 =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useAuth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b="1" dirty="0" err="1">
                <a:solidFill>
                  <a:srgbClr val="B04432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color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 =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useTheme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...;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031468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React</a:t>
            </a:r>
            <a:r>
              <a:rPr lang="de-DE" dirty="0"/>
              <a:t> </a:t>
            </a:r>
            <a:r>
              <a:rPr lang="de-DE" dirty="0" err="1"/>
              <a:t>Context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useReducer</a:t>
            </a:r>
            <a:r>
              <a:rPr lang="de-DE" dirty="0"/>
              <a:t> &amp; </a:t>
            </a:r>
            <a:r>
              <a:rPr lang="de-DE" dirty="0" err="1"/>
              <a:t>useContext</a:t>
            </a:r>
            <a:r>
              <a:rPr lang="de-DE" dirty="0"/>
              <a:t> </a:t>
            </a:r>
            <a:r>
              <a:rPr lang="de-DE" b="0" dirty="0">
                <a:solidFill>
                  <a:srgbClr val="36544F"/>
                </a:solidFill>
              </a:rPr>
              <a:t>– </a:t>
            </a:r>
            <a:r>
              <a:rPr lang="de-DE" b="0" dirty="0" err="1">
                <a:solidFill>
                  <a:srgbClr val="36544F"/>
                </a:solidFill>
              </a:rPr>
              <a:t>Redux</a:t>
            </a:r>
            <a:r>
              <a:rPr lang="de-DE" b="0" dirty="0">
                <a:solidFill>
                  <a:srgbClr val="36544F"/>
                </a:solidFill>
              </a:rPr>
              <a:t> Light?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Wir können den </a:t>
            </a:r>
            <a:r>
              <a:rPr lang="de-DE" b="0" dirty="0" err="1">
                <a:solidFill>
                  <a:srgbClr val="36544F"/>
                </a:solidFill>
              </a:rPr>
              <a:t>AuthContext</a:t>
            </a:r>
            <a:r>
              <a:rPr lang="de-DE" b="0" dirty="0">
                <a:solidFill>
                  <a:srgbClr val="36544F"/>
                </a:solidFill>
              </a:rPr>
              <a:t> mit </a:t>
            </a:r>
            <a:r>
              <a:rPr lang="de-DE" b="0" dirty="0" err="1">
                <a:solidFill>
                  <a:srgbClr val="36544F"/>
                </a:solidFill>
              </a:rPr>
              <a:t>useReducer</a:t>
            </a:r>
            <a:r>
              <a:rPr lang="de-DE" b="0" dirty="0">
                <a:solidFill>
                  <a:srgbClr val="36544F"/>
                </a:solidFill>
              </a:rPr>
              <a:t> implementieren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Bereitgestellte Funktionen </a:t>
            </a:r>
            <a:r>
              <a:rPr lang="de-DE" b="0" dirty="0" err="1">
                <a:solidFill>
                  <a:srgbClr val="36544F"/>
                </a:solidFill>
              </a:rPr>
              <a:t>dispatchen</a:t>
            </a:r>
            <a:r>
              <a:rPr lang="de-DE" b="0" dirty="0">
                <a:solidFill>
                  <a:srgbClr val="36544F"/>
                </a:solidFill>
              </a:rPr>
              <a:t> dann Actions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385073" y="2415620"/>
            <a:ext cx="913585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authReducer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 ... 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AuthContextProvider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[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dispatch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 =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React.useReducer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authReducer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AuthContext.Provider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user</a:t>
            </a:r>
            <a:r>
              <a:rPr lang="de-DE" dirty="0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state.user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login</a:t>
            </a:r>
            <a:r>
              <a:rPr lang="de-DE" dirty="0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u,p</a:t>
            </a:r>
            <a:r>
              <a:rPr lang="de-DE" dirty="0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) {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dispatch</a:t>
            </a:r>
            <a:r>
              <a:rPr lang="de-DE" dirty="0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({type: "LOGIN", ...}) },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logout</a:t>
            </a:r>
            <a:r>
              <a:rPr lang="de-DE" dirty="0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() {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dispatch</a:t>
            </a:r>
            <a:r>
              <a:rPr lang="de-DE" dirty="0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({type: "LOGOUT", ...})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}}&gt;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{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children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&lt;/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AuthContext.Provider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);      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59383618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Higher </a:t>
            </a:r>
            <a:r>
              <a:rPr lang="de-DE" dirty="0" err="1"/>
              <a:t>order</a:t>
            </a:r>
            <a:r>
              <a:rPr lang="de-DE" dirty="0"/>
              <a:t>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Pattern: Higher Order Components (HOC)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267629346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Higher </a:t>
            </a:r>
            <a:r>
              <a:rPr lang="de-DE" dirty="0" err="1"/>
              <a:t>order</a:t>
            </a:r>
            <a:r>
              <a:rPr lang="de-DE" dirty="0"/>
              <a:t>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Higher Order Components (HOC)</a:t>
            </a:r>
            <a:r>
              <a:rPr lang="de-DE" b="0" dirty="0">
                <a:solidFill>
                  <a:srgbClr val="36544F"/>
                </a:solidFill>
              </a:rPr>
              <a:t>: Vorgänger(?) von </a:t>
            </a:r>
            <a:r>
              <a:rPr lang="de-DE" b="0" dirty="0" err="1">
                <a:solidFill>
                  <a:srgbClr val="36544F"/>
                </a:solidFill>
              </a:rPr>
              <a:t>Render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Props</a:t>
            </a:r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Erzeugen neue Komponente und </a:t>
            </a:r>
            <a:r>
              <a:rPr lang="de-DE" b="0" dirty="0" err="1">
                <a:solidFill>
                  <a:srgbClr val="36544F"/>
                </a:solidFill>
              </a:rPr>
              <a:t>wrappen</a:t>
            </a:r>
            <a:r>
              <a:rPr lang="de-DE" b="0" dirty="0">
                <a:solidFill>
                  <a:srgbClr val="36544F"/>
                </a:solidFill>
              </a:rPr>
              <a:t> bestehende</a:t>
            </a:r>
          </a:p>
          <a:p>
            <a:r>
              <a:rPr lang="de-DE" b="0" dirty="0">
                <a:solidFill>
                  <a:srgbClr val="36544F"/>
                </a:solidFill>
              </a:rPr>
              <a:t>Können Properties und Verhalten hinzufügen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20754452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Hintergrund: </a:t>
            </a:r>
            <a:r>
              <a:rPr lang="de-DE" dirty="0" err="1"/>
              <a:t>Render</a:t>
            </a:r>
            <a:r>
              <a:rPr lang="de-DE" dirty="0"/>
              <a:t> Properties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Render</a:t>
            </a:r>
            <a:r>
              <a:rPr lang="de-DE" dirty="0"/>
              <a:t> Properties</a:t>
            </a:r>
            <a:r>
              <a:rPr lang="de-DE" b="0" dirty="0">
                <a:solidFill>
                  <a:srgbClr val="36544F"/>
                </a:solidFill>
              </a:rPr>
              <a:t>: Ein Property, das JSX-Elemente entgegen nimmt</a:t>
            </a:r>
          </a:p>
          <a:p>
            <a:r>
              <a:rPr lang="de-DE" b="0" dirty="0">
                <a:solidFill>
                  <a:srgbClr val="36544F"/>
                </a:solidFill>
              </a:rPr>
              <a:t>Genau wie </a:t>
            </a:r>
            <a:r>
              <a:rPr lang="de-DE" b="0" dirty="0" err="1">
                <a:solidFill>
                  <a:srgbClr val="36544F"/>
                </a:solidFill>
              </a:rPr>
              <a:t>children</a:t>
            </a:r>
            <a:r>
              <a:rPr lang="de-DE" b="0" dirty="0">
                <a:solidFill>
                  <a:srgbClr val="36544F"/>
                </a:solidFill>
              </a:rPr>
              <a:t>-Property, nur selbst definiert</a:t>
            </a:r>
          </a:p>
          <a:p>
            <a:r>
              <a:rPr lang="de-DE" b="0" dirty="0">
                <a:solidFill>
                  <a:srgbClr val="36544F"/>
                </a:solidFill>
              </a:rPr>
              <a:t>Beispiel: Layout-Komponente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203200" y="2680928"/>
            <a:ext cx="913585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Layout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&lt;div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="Layout"&gt;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&lt;div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="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Left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"&gt;{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props.left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}&lt;/div&gt;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&lt;div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="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Right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"&gt;{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props.right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}&lt;/div&gt;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E00664D1-746F-234C-A958-52415DAB69D6}"/>
              </a:ext>
            </a:extLst>
          </p:cNvPr>
          <p:cNvSpPr txBox="1"/>
          <p:nvPr/>
        </p:nvSpPr>
        <p:spPr>
          <a:xfrm>
            <a:off x="203200" y="4645439"/>
            <a:ext cx="91358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BlogListPage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</a:t>
            </a:r>
            <a:r>
              <a:rPr lang="de-DE" dirty="0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Layout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left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b="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b="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BlogList</a:t>
            </a:r>
            <a:r>
              <a:rPr lang="de-DE" b="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/&gt;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     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right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b="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BlogListSidebar</a:t>
            </a:r>
            <a:r>
              <a:rPr lang="de-DE" b="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/&gt;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38532874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Higher </a:t>
            </a:r>
            <a:r>
              <a:rPr lang="de-DE" dirty="0" err="1"/>
              <a:t>order</a:t>
            </a:r>
            <a:r>
              <a:rPr lang="de-DE" dirty="0"/>
              <a:t>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Higher Order Components (HOC)</a:t>
            </a:r>
            <a:r>
              <a:rPr lang="de-DE" b="0" dirty="0">
                <a:solidFill>
                  <a:srgbClr val="36544F"/>
                </a:solidFill>
              </a:rPr>
              <a:t>: Vorgänger(?) von </a:t>
            </a:r>
            <a:r>
              <a:rPr lang="de-DE" b="0" dirty="0" err="1">
                <a:solidFill>
                  <a:srgbClr val="36544F"/>
                </a:solidFill>
              </a:rPr>
              <a:t>Render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Props</a:t>
            </a:r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Erzeugen neue Komponente und </a:t>
            </a:r>
            <a:r>
              <a:rPr lang="de-DE" b="0" dirty="0" err="1">
                <a:solidFill>
                  <a:srgbClr val="36544F"/>
                </a:solidFill>
              </a:rPr>
              <a:t>wrappen</a:t>
            </a:r>
            <a:r>
              <a:rPr lang="de-DE" b="0" dirty="0">
                <a:solidFill>
                  <a:srgbClr val="36544F"/>
                </a:solidFill>
              </a:rPr>
              <a:t> bestehende</a:t>
            </a:r>
          </a:p>
          <a:p>
            <a:r>
              <a:rPr lang="de-DE" b="0" dirty="0">
                <a:solidFill>
                  <a:srgbClr val="36544F"/>
                </a:solidFill>
              </a:rPr>
              <a:t>Können Properties und Verhalten hinzufügen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66E6E009-26F1-D345-96AF-EA2802D9F1A9}"/>
              </a:ext>
            </a:extLst>
          </p:cNvPr>
          <p:cNvSpPr/>
          <p:nvPr/>
        </p:nvSpPr>
        <p:spPr>
          <a:xfrm>
            <a:off x="439317" y="2480760"/>
            <a:ext cx="846015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// 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PostListPage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weiß nichts davon, wie 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PostList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Daten lädt</a:t>
            </a: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PostListPage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&lt;div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="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PostList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"&gt;&lt;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PostList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/&gt;&lt;/div&gt;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</a:t>
            </a:r>
          </a:p>
        </p:txBody>
      </p:sp>
    </p:spTree>
    <p:extLst>
      <p:ext uri="{BB962C8B-B14F-4D97-AF65-F5344CB8AC3E}">
        <p14:creationId xmlns:p14="http://schemas.microsoft.com/office/powerpoint/2010/main" val="261599293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Higher </a:t>
            </a:r>
            <a:r>
              <a:rPr lang="de-DE" dirty="0" err="1"/>
              <a:t>order</a:t>
            </a:r>
            <a:r>
              <a:rPr lang="de-DE" dirty="0"/>
              <a:t>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Higher Order Components (HOC)</a:t>
            </a:r>
            <a:r>
              <a:rPr lang="de-DE" b="0" dirty="0">
                <a:solidFill>
                  <a:srgbClr val="36544F"/>
                </a:solidFill>
              </a:rPr>
              <a:t>: Vorgänger(?) von </a:t>
            </a:r>
            <a:r>
              <a:rPr lang="de-DE" b="0" dirty="0" err="1">
                <a:solidFill>
                  <a:srgbClr val="36544F"/>
                </a:solidFill>
              </a:rPr>
              <a:t>Render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Props</a:t>
            </a:r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Erzeugen neue Komponente und </a:t>
            </a:r>
            <a:r>
              <a:rPr lang="de-DE" b="0" dirty="0" err="1">
                <a:solidFill>
                  <a:srgbClr val="36544F"/>
                </a:solidFill>
              </a:rPr>
              <a:t>wrappen</a:t>
            </a:r>
            <a:r>
              <a:rPr lang="de-DE" b="0" dirty="0">
                <a:solidFill>
                  <a:srgbClr val="36544F"/>
                </a:solidFill>
              </a:rPr>
              <a:t> bestehende</a:t>
            </a:r>
          </a:p>
          <a:p>
            <a:r>
              <a:rPr lang="de-DE" b="0" dirty="0">
                <a:solidFill>
                  <a:srgbClr val="36544F"/>
                </a:solidFill>
              </a:rPr>
              <a:t>Können Properties und Verhalten hinzufügen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66E6E009-26F1-D345-96AF-EA2802D9F1A9}"/>
              </a:ext>
            </a:extLst>
          </p:cNvPr>
          <p:cNvSpPr/>
          <p:nvPr/>
        </p:nvSpPr>
        <p:spPr>
          <a:xfrm>
            <a:off x="439317" y="2480760"/>
            <a:ext cx="846015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// 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PostListPage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weiß nichts davon, wie 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PostList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Daten lädt</a:t>
            </a: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PostListPage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&lt;div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="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PostList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"&gt;&lt;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PostList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/&gt;&lt;/div&gt;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27C479A7-D623-B64C-A675-691F3F612AC9}"/>
              </a:ext>
            </a:extLst>
          </p:cNvPr>
          <p:cNvSpPr/>
          <p:nvPr/>
        </p:nvSpPr>
        <p:spPr>
          <a:xfrm>
            <a:off x="385073" y="3823994"/>
            <a:ext cx="886741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// 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PostList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weiß nichts, davon, dass/wie Daten geladen werden</a:t>
            </a:r>
          </a:p>
          <a:p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// 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posts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"normale" Properties</a:t>
            </a: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PostList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 {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posts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posts.map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post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article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&gt;...&lt;/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article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</a:t>
            </a:r>
          </a:p>
        </p:txBody>
      </p:sp>
    </p:spTree>
    <p:extLst>
      <p:ext uri="{BB962C8B-B14F-4D97-AF65-F5344CB8AC3E}">
        <p14:creationId xmlns:p14="http://schemas.microsoft.com/office/powerpoint/2010/main" val="43264674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Higher </a:t>
            </a:r>
            <a:r>
              <a:rPr lang="de-DE" dirty="0" err="1"/>
              <a:t>order</a:t>
            </a:r>
            <a:r>
              <a:rPr lang="de-DE" dirty="0"/>
              <a:t>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Higher Order Components (HOC)</a:t>
            </a:r>
            <a:r>
              <a:rPr lang="de-DE" b="0" dirty="0">
                <a:solidFill>
                  <a:srgbClr val="36544F"/>
                </a:solidFill>
              </a:rPr>
              <a:t>: Vorgänger(?) von </a:t>
            </a:r>
            <a:r>
              <a:rPr lang="de-DE" b="0" dirty="0" err="1">
                <a:solidFill>
                  <a:srgbClr val="36544F"/>
                </a:solidFill>
              </a:rPr>
              <a:t>Render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Props</a:t>
            </a:r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Erzeugen neue Komponente und </a:t>
            </a:r>
            <a:r>
              <a:rPr lang="de-DE" b="0" dirty="0" err="1">
                <a:solidFill>
                  <a:srgbClr val="36544F"/>
                </a:solidFill>
              </a:rPr>
              <a:t>wrappen</a:t>
            </a:r>
            <a:r>
              <a:rPr lang="de-DE" b="0" dirty="0">
                <a:solidFill>
                  <a:srgbClr val="36544F"/>
                </a:solidFill>
              </a:rPr>
              <a:t> bestehende</a:t>
            </a:r>
          </a:p>
          <a:p>
            <a:r>
              <a:rPr lang="de-DE" b="0" dirty="0">
                <a:solidFill>
                  <a:srgbClr val="36544F"/>
                </a:solidFill>
              </a:rPr>
              <a:t>Können Properties und Verhalten hinzufügen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385073" y="5024651"/>
            <a:ext cx="91358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export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default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withDataLoader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("http://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api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posts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PostList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A106AC89-66FC-E749-A702-D7AAC82677D1}"/>
              </a:ext>
            </a:extLst>
          </p:cNvPr>
          <p:cNvSpPr/>
          <p:nvPr/>
        </p:nvSpPr>
        <p:spPr>
          <a:xfrm>
            <a:off x="3491363" y="6212392"/>
            <a:ext cx="379499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🤔 😲</a:t>
            </a: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FBBECC81-12AF-014F-9879-CBA7068B2594}"/>
              </a:ext>
            </a:extLst>
          </p:cNvPr>
          <p:cNvCxnSpPr>
            <a:cxnSpLocks/>
          </p:cNvCxnSpPr>
          <p:nvPr/>
        </p:nvCxnSpPr>
        <p:spPr>
          <a:xfrm flipV="1">
            <a:off x="5388862" y="5829658"/>
            <a:ext cx="0" cy="38273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24CE7B95-D782-5340-9B05-3B8C53C41DB1}"/>
              </a:ext>
            </a:extLst>
          </p:cNvPr>
          <p:cNvCxnSpPr>
            <a:cxnSpLocks/>
          </p:cNvCxnSpPr>
          <p:nvPr/>
        </p:nvCxnSpPr>
        <p:spPr>
          <a:xfrm flipV="1">
            <a:off x="2488096" y="5684055"/>
            <a:ext cx="0" cy="145603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0C49E9F7-E6B1-9F4E-9A68-2A5EC44EC7B3}"/>
              </a:ext>
            </a:extLst>
          </p:cNvPr>
          <p:cNvCxnSpPr>
            <a:cxnSpLocks/>
          </p:cNvCxnSpPr>
          <p:nvPr/>
        </p:nvCxnSpPr>
        <p:spPr>
          <a:xfrm flipH="1">
            <a:off x="2488096" y="5829659"/>
            <a:ext cx="6004975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E3FC0AAE-629E-1C4D-9374-EC40E0ACC657}"/>
              </a:ext>
            </a:extLst>
          </p:cNvPr>
          <p:cNvCxnSpPr>
            <a:cxnSpLocks/>
          </p:cNvCxnSpPr>
          <p:nvPr/>
        </p:nvCxnSpPr>
        <p:spPr>
          <a:xfrm flipV="1">
            <a:off x="8491106" y="5684055"/>
            <a:ext cx="0" cy="145603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hteck 14">
            <a:extLst>
              <a:ext uri="{FF2B5EF4-FFF2-40B4-BE49-F238E27FC236}">
                <a16:creationId xmlns:a16="http://schemas.microsoft.com/office/drawing/2014/main" id="{66E6E009-26F1-D345-96AF-EA2802D9F1A9}"/>
              </a:ext>
            </a:extLst>
          </p:cNvPr>
          <p:cNvSpPr/>
          <p:nvPr/>
        </p:nvSpPr>
        <p:spPr>
          <a:xfrm>
            <a:off x="439317" y="2480760"/>
            <a:ext cx="846015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// 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PostListPage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weiß nichts davon, wie 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PostList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Daten lädt</a:t>
            </a: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PostListPage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&lt;div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="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PostList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"&gt;&lt;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PostList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/&gt;&lt;/div&gt;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27C479A7-D623-B64C-A675-691F3F612AC9}"/>
              </a:ext>
            </a:extLst>
          </p:cNvPr>
          <p:cNvSpPr/>
          <p:nvPr/>
        </p:nvSpPr>
        <p:spPr>
          <a:xfrm>
            <a:off x="385073" y="3823994"/>
            <a:ext cx="886741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// 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PostList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weiß nichts, davon, dass/wie Daten geladen werden</a:t>
            </a:r>
          </a:p>
          <a:p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// 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posts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"normale" Properties</a:t>
            </a: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PostList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 {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posts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posts.map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post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article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&gt;...&lt;/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article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</a:t>
            </a:r>
          </a:p>
        </p:txBody>
      </p:sp>
    </p:spTree>
    <p:extLst>
      <p:ext uri="{BB962C8B-B14F-4D97-AF65-F5344CB8AC3E}">
        <p14:creationId xmlns:p14="http://schemas.microsoft.com/office/powerpoint/2010/main" val="69993648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Higher </a:t>
            </a:r>
            <a:r>
              <a:rPr lang="de-DE" dirty="0" err="1"/>
              <a:t>order</a:t>
            </a:r>
            <a:r>
              <a:rPr lang="de-DE" dirty="0"/>
              <a:t>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HOC – Stark vereinfachtes Beispiel</a:t>
            </a:r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HOC-Funktion nimmt Komponente und ummantelt sie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66E6E009-26F1-D345-96AF-EA2802D9F1A9}"/>
              </a:ext>
            </a:extLst>
          </p:cNvPr>
          <p:cNvSpPr/>
          <p:nvPr/>
        </p:nvSpPr>
        <p:spPr>
          <a:xfrm>
            <a:off x="439317" y="2480760"/>
            <a:ext cx="8460159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withDataLoader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url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RawComponent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extends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React.Component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{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loading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false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null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componentDidMount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 // API Zugriff... 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render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if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this.state.loading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LoadingIndicator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RawComponent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 err="1">
                <a:solidFill>
                  <a:srgbClr val="B04432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this.state.data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</a:p>
        </p:txBody>
      </p:sp>
    </p:spTree>
    <p:extLst>
      <p:ext uri="{BB962C8B-B14F-4D97-AF65-F5344CB8AC3E}">
        <p14:creationId xmlns:p14="http://schemas.microsoft.com/office/powerpoint/2010/main" val="315606301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Higher </a:t>
            </a:r>
            <a:r>
              <a:rPr lang="de-DE" dirty="0" err="1"/>
              <a:t>order</a:t>
            </a:r>
            <a:r>
              <a:rPr lang="de-DE" dirty="0"/>
              <a:t>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HOC – Probleme</a:t>
            </a:r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Schwer zu verstehen (Verwendung und Implementierung)</a:t>
            </a:r>
          </a:p>
          <a:p>
            <a:r>
              <a:rPr lang="de-DE" b="0" dirty="0">
                <a:solidFill>
                  <a:srgbClr val="36544F"/>
                </a:solidFill>
              </a:rPr>
              <a:t>Probleme mit kollidierenden Property-Namen ("</a:t>
            </a:r>
            <a:r>
              <a:rPr lang="de-DE" b="0" dirty="0" err="1">
                <a:solidFill>
                  <a:srgbClr val="36544F"/>
                </a:solidFill>
              </a:rPr>
              <a:t>data</a:t>
            </a:r>
            <a:r>
              <a:rPr lang="de-DE" b="0" dirty="0">
                <a:solidFill>
                  <a:srgbClr val="36544F"/>
                </a:solidFill>
              </a:rPr>
              <a:t>")</a:t>
            </a:r>
          </a:p>
          <a:p>
            <a:pPr lvl="1"/>
            <a:r>
              <a:rPr lang="de-DE" dirty="0"/>
              <a:t>Ziel-Komponente muss wissen, unter welchen Namen die HOC Properties übergibt ("</a:t>
            </a:r>
            <a:r>
              <a:rPr lang="de-DE" dirty="0" err="1"/>
              <a:t>data</a:t>
            </a:r>
            <a:r>
              <a:rPr lang="de-DE" dirty="0"/>
              <a:t>" </a:t>
            </a:r>
            <a:r>
              <a:rPr lang="de-DE" dirty="0" err="1"/>
              <a:t>vs</a:t>
            </a:r>
            <a:r>
              <a:rPr lang="de-DE" dirty="0"/>
              <a:t> "</a:t>
            </a:r>
            <a:r>
              <a:rPr lang="de-DE" dirty="0" err="1"/>
              <a:t>posts</a:t>
            </a:r>
            <a:r>
              <a:rPr lang="de-DE" dirty="0"/>
              <a:t>")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186241155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Higher </a:t>
            </a:r>
            <a:r>
              <a:rPr lang="de-DE" dirty="0" err="1"/>
              <a:t>order</a:t>
            </a:r>
            <a:r>
              <a:rPr lang="de-DE" dirty="0"/>
              <a:t>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HOC – Beispiele</a:t>
            </a:r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 err="1">
                <a:solidFill>
                  <a:srgbClr val="36544F"/>
                </a:solidFill>
              </a:rPr>
              <a:t>connect</a:t>
            </a:r>
            <a:r>
              <a:rPr lang="de-DE" b="0" dirty="0">
                <a:solidFill>
                  <a:srgbClr val="36544F"/>
                </a:solidFill>
              </a:rPr>
              <a:t>-Funktion von </a:t>
            </a:r>
            <a:r>
              <a:rPr lang="de-DE" b="0" dirty="0" err="1">
                <a:solidFill>
                  <a:srgbClr val="36544F"/>
                </a:solidFill>
              </a:rPr>
              <a:t>Redux</a:t>
            </a:r>
            <a:r>
              <a:rPr lang="de-DE" b="0" dirty="0">
                <a:solidFill>
                  <a:srgbClr val="36544F"/>
                </a:solidFill>
              </a:rPr>
              <a:t> (hat das Pattern populär gemacht)</a:t>
            </a:r>
          </a:p>
          <a:p>
            <a:r>
              <a:rPr lang="de-DE" b="0" dirty="0" err="1">
                <a:solidFill>
                  <a:srgbClr val="36544F"/>
                </a:solidFill>
              </a:rPr>
              <a:t>withRouter</a:t>
            </a:r>
            <a:r>
              <a:rPr lang="de-DE" b="0" dirty="0">
                <a:solidFill>
                  <a:srgbClr val="36544F"/>
                </a:solidFill>
              </a:rPr>
              <a:t> im </a:t>
            </a:r>
            <a:r>
              <a:rPr lang="de-DE" b="0" dirty="0" err="1">
                <a:solidFill>
                  <a:srgbClr val="36544F"/>
                </a:solidFill>
              </a:rPr>
              <a:t>React</a:t>
            </a:r>
            <a:r>
              <a:rPr lang="de-DE" b="0" dirty="0">
                <a:solidFill>
                  <a:srgbClr val="36544F"/>
                </a:solidFill>
              </a:rPr>
              <a:t> Router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255145889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Higher </a:t>
            </a:r>
            <a:r>
              <a:rPr lang="de-DE" dirty="0" err="1"/>
              <a:t>order</a:t>
            </a:r>
            <a:r>
              <a:rPr lang="de-DE" dirty="0"/>
              <a:t>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Beispiel: </a:t>
            </a:r>
            <a:r>
              <a:rPr lang="de-DE" dirty="0" err="1"/>
              <a:t>Redux</a:t>
            </a:r>
            <a:r>
              <a:rPr lang="de-DE" dirty="0"/>
              <a:t> mit </a:t>
            </a:r>
            <a:r>
              <a:rPr lang="de-DE" dirty="0" err="1"/>
              <a:t>connect</a:t>
            </a:r>
            <a:r>
              <a:rPr lang="de-DE" dirty="0"/>
              <a:t>-Funktion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E393C698-270E-9C4B-9F0C-A769F0E9F0D0}"/>
              </a:ext>
            </a:extLst>
          </p:cNvPr>
          <p:cNvSpPr txBox="1"/>
          <p:nvPr/>
        </p:nvSpPr>
        <p:spPr>
          <a:xfrm>
            <a:off x="385073" y="3198168"/>
            <a:ext cx="913585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UserProfile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&lt;div&gt;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&lt;h1&gt;{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props.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}&lt;/h1&gt;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button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onClick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props.</a:t>
            </a:r>
            <a:r>
              <a:rPr lang="de-DE" dirty="0" err="1">
                <a:solidFill>
                  <a:srgbClr val="B044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logout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}&gt;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Logout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button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&lt;/div&gt;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export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default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connect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({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state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.auth.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username</a:t>
            </a:r>
            <a:endParaRPr lang="de-DE" b="1" dirty="0">
              <a:solidFill>
                <a:srgbClr val="1778B8"/>
              </a:solidFill>
              <a:latin typeface="Source Code Pro Semibold" panose="020B0509030403020204" pitchFamily="49" charset="0"/>
              <a:ea typeface="Source Code Pro Semibold" panose="020B05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}),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dispatch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({ </a:t>
            </a:r>
            <a:r>
              <a:rPr lang="de-DE" dirty="0" err="1">
                <a:solidFill>
                  <a:srgbClr val="B044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logout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() =&gt;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dispatch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B044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logout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()) })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330589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Higher </a:t>
            </a:r>
            <a:r>
              <a:rPr lang="de-DE" dirty="0" err="1"/>
              <a:t>order</a:t>
            </a:r>
            <a:r>
              <a:rPr lang="de-DE" dirty="0"/>
              <a:t>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Beispiel: </a:t>
            </a:r>
            <a:r>
              <a:rPr lang="de-DE" dirty="0" err="1"/>
              <a:t>Redux</a:t>
            </a:r>
            <a:r>
              <a:rPr lang="de-DE" dirty="0"/>
              <a:t> mit Hooks API (ab Version 7.1)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E393C698-270E-9C4B-9F0C-A769F0E9F0D0}"/>
              </a:ext>
            </a:extLst>
          </p:cNvPr>
          <p:cNvSpPr txBox="1"/>
          <p:nvPr/>
        </p:nvSpPr>
        <p:spPr>
          <a:xfrm>
            <a:off x="385073" y="2702222"/>
            <a:ext cx="913585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UserProfile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useSelector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state.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dispatch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useDispatch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&lt;div&gt;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&lt;h1&gt;{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}&lt;/h1&gt;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button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onClick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={() =&gt;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dispatch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B044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logout</a:t>
            </a:r>
            <a:r>
              <a:rPr lang="de-DE" dirty="0">
                <a:solidFill>
                  <a:srgbClr val="B044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()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}&gt;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Logout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button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&lt;/div&gt;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480412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Higher </a:t>
            </a:r>
            <a:r>
              <a:rPr lang="de-DE" dirty="0" err="1"/>
              <a:t>order</a:t>
            </a:r>
            <a:r>
              <a:rPr lang="de-DE" dirty="0"/>
              <a:t>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Konsequenzen (</a:t>
            </a:r>
            <a:r>
              <a:rPr lang="de-DE" dirty="0" err="1"/>
              <a:t>Redux</a:t>
            </a:r>
            <a:r>
              <a:rPr lang="de-DE" dirty="0"/>
              <a:t>) Hooks API statt HOC</a:t>
            </a:r>
          </a:p>
          <a:p>
            <a:r>
              <a:rPr lang="de-DE" b="0" dirty="0">
                <a:solidFill>
                  <a:srgbClr val="36544F"/>
                </a:solidFill>
              </a:rPr>
              <a:t>Code wird einfacher</a:t>
            </a:r>
          </a:p>
          <a:p>
            <a:r>
              <a:rPr lang="de-DE" b="0" dirty="0">
                <a:solidFill>
                  <a:srgbClr val="36544F"/>
                </a:solidFill>
              </a:rPr>
              <a:t>Komponente ist jetzt an </a:t>
            </a:r>
            <a:r>
              <a:rPr lang="de-DE" b="0" dirty="0" err="1">
                <a:solidFill>
                  <a:srgbClr val="36544F"/>
                </a:solidFill>
              </a:rPr>
              <a:t>Redux</a:t>
            </a:r>
            <a:r>
              <a:rPr lang="de-DE" b="0" dirty="0">
                <a:solidFill>
                  <a:srgbClr val="36544F"/>
                </a:solidFill>
              </a:rPr>
              <a:t> API gekoppelt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177672222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Globaler Zustand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 err="1"/>
              <a:t>Redux</a:t>
            </a:r>
            <a:r>
              <a:rPr lang="de-DE" dirty="0"/>
              <a:t> oder </a:t>
            </a:r>
            <a:r>
              <a:rPr lang="de-DE" dirty="0" err="1"/>
              <a:t>Context</a:t>
            </a:r>
            <a:r>
              <a:rPr lang="de-DE" dirty="0"/>
              <a:t>?</a:t>
            </a:r>
          </a:p>
          <a:p>
            <a:r>
              <a:rPr lang="de-DE" b="0" dirty="0" err="1">
                <a:solidFill>
                  <a:srgbClr val="36544F"/>
                </a:solidFill>
              </a:rPr>
              <a:t>Redux</a:t>
            </a:r>
            <a:r>
              <a:rPr lang="de-DE" b="0" dirty="0">
                <a:solidFill>
                  <a:srgbClr val="36544F"/>
                </a:solidFill>
              </a:rPr>
              <a:t> hat mehr Features</a:t>
            </a:r>
          </a:p>
          <a:p>
            <a:pPr lvl="1"/>
            <a:r>
              <a:rPr lang="de-DE" dirty="0"/>
              <a:t>Middlewares für </a:t>
            </a:r>
            <a:r>
              <a:rPr lang="de-DE" dirty="0" err="1"/>
              <a:t>Logging</a:t>
            </a:r>
            <a:r>
              <a:rPr lang="de-DE" dirty="0"/>
              <a:t>, Time </a:t>
            </a:r>
            <a:r>
              <a:rPr lang="de-DE" dirty="0" err="1"/>
              <a:t>Travelling</a:t>
            </a:r>
            <a:r>
              <a:rPr lang="de-DE" dirty="0"/>
              <a:t> </a:t>
            </a:r>
            <a:r>
              <a:rPr lang="de-DE" dirty="0" err="1"/>
              <a:t>etc</a:t>
            </a:r>
            <a:endParaRPr lang="de-DE" dirty="0"/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Developer Tools</a:t>
            </a:r>
          </a:p>
          <a:p>
            <a:pPr lvl="1"/>
            <a:r>
              <a:rPr lang="de-DE" dirty="0"/>
              <a:t>Architektur-Modell (</a:t>
            </a:r>
            <a:r>
              <a:rPr lang="de-DE" dirty="0" err="1"/>
              <a:t>Reducer</a:t>
            </a:r>
            <a:r>
              <a:rPr lang="de-DE" dirty="0"/>
              <a:t>, Actions, ...)</a:t>
            </a:r>
          </a:p>
          <a:p>
            <a:pPr lvl="1"/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 err="1">
                <a:solidFill>
                  <a:srgbClr val="36544F"/>
                </a:solidFill>
              </a:rPr>
              <a:t>Redux</a:t>
            </a:r>
            <a:r>
              <a:rPr lang="de-DE" b="0" dirty="0">
                <a:solidFill>
                  <a:srgbClr val="36544F"/>
                </a:solidFill>
              </a:rPr>
              <a:t> ist global, </a:t>
            </a:r>
            <a:r>
              <a:rPr lang="de-DE" b="0" dirty="0" err="1">
                <a:solidFill>
                  <a:srgbClr val="36544F"/>
                </a:solidFill>
              </a:rPr>
              <a:t>Context</a:t>
            </a:r>
            <a:r>
              <a:rPr lang="de-DE" b="0" dirty="0">
                <a:solidFill>
                  <a:srgbClr val="36544F"/>
                </a:solidFill>
              </a:rPr>
              <a:t> prinzipiell auch für Teil-Anwendungen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 err="1">
                <a:solidFill>
                  <a:srgbClr val="36544F"/>
                </a:solidFill>
              </a:rPr>
              <a:t>Redux</a:t>
            </a:r>
            <a:r>
              <a:rPr lang="de-DE" b="0" dirty="0">
                <a:solidFill>
                  <a:srgbClr val="36544F"/>
                </a:solidFill>
              </a:rPr>
              <a:t> performanter</a:t>
            </a:r>
          </a:p>
          <a:p>
            <a:pPr lvl="1"/>
            <a:r>
              <a:rPr lang="de-DE" dirty="0"/>
              <a:t>Einzel-Auswahl aus dem Store möglich</a:t>
            </a:r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 err="1">
                <a:solidFill>
                  <a:srgbClr val="36544F"/>
                </a:solidFill>
              </a:rPr>
              <a:t>Context</a:t>
            </a:r>
            <a:r>
              <a:rPr lang="de-DE" b="0" dirty="0">
                <a:solidFill>
                  <a:srgbClr val="36544F"/>
                </a:solidFill>
              </a:rPr>
              <a:t> nur bei Daten, die sich nicht häufig ändern</a:t>
            </a:r>
          </a:p>
          <a:p>
            <a:r>
              <a:rPr lang="de-DE" b="0" dirty="0" err="1">
                <a:solidFill>
                  <a:srgbClr val="36544F"/>
                </a:solidFill>
              </a:rPr>
              <a:t>Context</a:t>
            </a:r>
            <a:r>
              <a:rPr lang="de-DE" b="0" dirty="0">
                <a:solidFill>
                  <a:srgbClr val="36544F"/>
                </a:solidFill>
              </a:rPr>
              <a:t> nur in Fällen ohne viel Logik		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3341369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Render</a:t>
            </a:r>
            <a:r>
              <a:rPr lang="de-DE" dirty="0"/>
              <a:t> Properties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Beispiel</a:t>
            </a:r>
            <a:r>
              <a:rPr lang="de-DE" b="0" dirty="0">
                <a:solidFill>
                  <a:srgbClr val="36544F"/>
                </a:solidFill>
              </a:rPr>
              <a:t>: Laden von Daten</a:t>
            </a:r>
          </a:p>
          <a:p>
            <a:r>
              <a:rPr lang="de-DE" b="0" dirty="0">
                <a:solidFill>
                  <a:srgbClr val="36544F"/>
                </a:solidFill>
              </a:rPr>
              <a:t>In unserer Anwendung werden an diversen Stellen Daten geladen</a:t>
            </a:r>
          </a:p>
          <a:p>
            <a:r>
              <a:rPr lang="de-DE" b="0" dirty="0">
                <a:solidFill>
                  <a:srgbClr val="36544F"/>
                </a:solidFill>
              </a:rPr>
              <a:t>Wir wollen gemeinsame Behandlung der Funktionalität</a:t>
            </a:r>
          </a:p>
          <a:p>
            <a:pPr lvl="1"/>
            <a:r>
              <a:rPr lang="de-DE" dirty="0"/>
              <a:t>Error Handling, Lade Zustände </a:t>
            </a:r>
            <a:r>
              <a:rPr lang="de-DE" dirty="0" err="1"/>
              <a:t>etc</a:t>
            </a: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287977" y="4272677"/>
            <a:ext cx="913585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BlogPage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// Daten laden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//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Loading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Indicator</a:t>
            </a:r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// Error Handling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// Daten rendern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9131E214-D4C9-2749-B85A-86341246C97B}"/>
              </a:ext>
            </a:extLst>
          </p:cNvPr>
          <p:cNvSpPr/>
          <p:nvPr/>
        </p:nvSpPr>
        <p:spPr>
          <a:xfrm>
            <a:off x="4470830" y="4202406"/>
            <a:ext cx="4953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BlogListPage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// Daten laden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//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Loading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Indicator</a:t>
            </a:r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// Error Handling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// Daten rendern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94258375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Globaler Zustand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Szenarien für </a:t>
            </a:r>
            <a:r>
              <a:rPr lang="de-DE" dirty="0" err="1"/>
              <a:t>React</a:t>
            </a:r>
            <a:r>
              <a:rPr lang="de-DE" dirty="0"/>
              <a:t> </a:t>
            </a:r>
            <a:r>
              <a:rPr lang="de-DE" dirty="0" err="1"/>
              <a:t>Context</a:t>
            </a:r>
            <a:endParaRPr lang="de-DE" dirty="0"/>
          </a:p>
          <a:p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Mehr oder minder statische, globale Daten</a:t>
            </a:r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Aktueller Benutzer</a:t>
            </a:r>
          </a:p>
          <a:p>
            <a:pPr lvl="1"/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Für "teil-globale" Daten um einen Zusammenschluss von Komponenten</a:t>
            </a:r>
          </a:p>
          <a:p>
            <a:pPr lvl="1"/>
            <a:r>
              <a:rPr lang="de-DE" dirty="0"/>
              <a:t>Zum Beispiel Form-Komponente mit ihren </a:t>
            </a:r>
            <a:r>
              <a:rPr lang="de-DE" dirty="0" err="1"/>
              <a:t>Children</a:t>
            </a:r>
            <a:endParaRPr lang="de-DE" dirty="0"/>
          </a:p>
          <a:p>
            <a:pPr lvl="1"/>
            <a:r>
              <a:rPr lang="de-DE" dirty="0" err="1"/>
              <a:t>Context</a:t>
            </a:r>
            <a:r>
              <a:rPr lang="de-DE" dirty="0"/>
              <a:t> hält Validierungsinformationen </a:t>
            </a:r>
            <a:r>
              <a:rPr lang="de-DE" dirty="0" err="1"/>
              <a:t>etc</a:t>
            </a: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145871727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Ausblick: </a:t>
            </a:r>
            <a:r>
              <a:rPr lang="de-DE" dirty="0" err="1"/>
              <a:t>Redux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 err="1"/>
              <a:t>Redux</a:t>
            </a:r>
            <a:r>
              <a:rPr lang="de-DE" dirty="0"/>
              <a:t> Toolkit https://</a:t>
            </a:r>
            <a:r>
              <a:rPr lang="de-DE" dirty="0" err="1"/>
              <a:t>redux-toolkit.js.org</a:t>
            </a:r>
            <a:r>
              <a:rPr lang="de-DE" dirty="0"/>
              <a:t>/</a:t>
            </a:r>
          </a:p>
          <a:p>
            <a:pPr marL="0" indent="0">
              <a:buNone/>
            </a:pPr>
            <a:r>
              <a:rPr lang="de-DE" b="0" i="1" dirty="0">
                <a:solidFill>
                  <a:srgbClr val="36544F"/>
                </a:solidFill>
              </a:rPr>
              <a:t>The </a:t>
            </a:r>
            <a:r>
              <a:rPr lang="de-DE" b="0" i="1" dirty="0" err="1">
                <a:solidFill>
                  <a:srgbClr val="36544F"/>
                </a:solidFill>
              </a:rPr>
              <a:t>official</a:t>
            </a:r>
            <a:r>
              <a:rPr lang="de-DE" b="0" i="1" dirty="0">
                <a:solidFill>
                  <a:srgbClr val="36544F"/>
                </a:solidFill>
              </a:rPr>
              <a:t>, </a:t>
            </a:r>
            <a:r>
              <a:rPr lang="de-DE" b="0" i="1" dirty="0" err="1">
                <a:solidFill>
                  <a:srgbClr val="36544F"/>
                </a:solidFill>
              </a:rPr>
              <a:t>opinionated</a:t>
            </a:r>
            <a:r>
              <a:rPr lang="de-DE" b="0" i="1" dirty="0">
                <a:solidFill>
                  <a:srgbClr val="36544F"/>
                </a:solidFill>
              </a:rPr>
              <a:t>, </a:t>
            </a:r>
            <a:r>
              <a:rPr lang="de-DE" b="0" i="1" dirty="0" err="1">
                <a:solidFill>
                  <a:srgbClr val="36544F"/>
                </a:solidFill>
              </a:rPr>
              <a:t>batteries-included</a:t>
            </a:r>
            <a:r>
              <a:rPr lang="de-DE" b="0" i="1" dirty="0">
                <a:solidFill>
                  <a:srgbClr val="36544F"/>
                </a:solidFill>
              </a:rPr>
              <a:t> </a:t>
            </a:r>
            <a:r>
              <a:rPr lang="de-DE" b="0" i="1" dirty="0" err="1">
                <a:solidFill>
                  <a:srgbClr val="36544F"/>
                </a:solidFill>
              </a:rPr>
              <a:t>toolset</a:t>
            </a:r>
            <a:r>
              <a:rPr lang="de-DE" b="0" i="1" dirty="0">
                <a:solidFill>
                  <a:srgbClr val="36544F"/>
                </a:solidFill>
              </a:rPr>
              <a:t> </a:t>
            </a:r>
            <a:r>
              <a:rPr lang="de-DE" b="0" i="1" dirty="0" err="1">
                <a:solidFill>
                  <a:srgbClr val="36544F"/>
                </a:solidFill>
              </a:rPr>
              <a:t>for</a:t>
            </a:r>
            <a:r>
              <a:rPr lang="de-DE" b="0" i="1" dirty="0">
                <a:solidFill>
                  <a:srgbClr val="36544F"/>
                </a:solidFill>
              </a:rPr>
              <a:t> </a:t>
            </a:r>
            <a:r>
              <a:rPr lang="de-DE" b="0" i="1" dirty="0" err="1">
                <a:solidFill>
                  <a:srgbClr val="36544F"/>
                </a:solidFill>
              </a:rPr>
              <a:t>efficient</a:t>
            </a:r>
            <a:r>
              <a:rPr lang="de-DE" b="0" i="1" dirty="0">
                <a:solidFill>
                  <a:srgbClr val="36544F"/>
                </a:solidFill>
              </a:rPr>
              <a:t> </a:t>
            </a:r>
            <a:r>
              <a:rPr lang="de-DE" b="0" i="1" dirty="0" err="1">
                <a:solidFill>
                  <a:srgbClr val="36544F"/>
                </a:solidFill>
              </a:rPr>
              <a:t>Redux</a:t>
            </a:r>
            <a:r>
              <a:rPr lang="de-DE" b="0" i="1" dirty="0">
                <a:solidFill>
                  <a:srgbClr val="36544F"/>
                </a:solidFill>
              </a:rPr>
              <a:t> </a:t>
            </a:r>
            <a:r>
              <a:rPr lang="de-DE" b="0" i="1" dirty="0" err="1">
                <a:solidFill>
                  <a:srgbClr val="36544F"/>
                </a:solidFill>
              </a:rPr>
              <a:t>development</a:t>
            </a:r>
            <a:endParaRPr lang="de-DE" b="0" i="1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i="1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Default-Konfiguration mit </a:t>
            </a:r>
            <a:r>
              <a:rPr lang="de-DE" b="0" dirty="0" err="1">
                <a:solidFill>
                  <a:srgbClr val="36544F"/>
                </a:solidFill>
              </a:rPr>
              <a:t>TypeScript</a:t>
            </a:r>
            <a:r>
              <a:rPr lang="de-DE" b="0" dirty="0">
                <a:solidFill>
                  <a:srgbClr val="36544F"/>
                </a:solidFill>
              </a:rPr>
              <a:t>, </a:t>
            </a:r>
            <a:r>
              <a:rPr lang="de-DE" b="0" dirty="0" err="1">
                <a:solidFill>
                  <a:srgbClr val="36544F"/>
                </a:solidFill>
              </a:rPr>
              <a:t>Thunk</a:t>
            </a:r>
            <a:r>
              <a:rPr lang="de-DE" b="0" dirty="0">
                <a:solidFill>
                  <a:srgbClr val="36544F"/>
                </a:solidFill>
              </a:rPr>
              <a:t> u.a.</a:t>
            </a:r>
          </a:p>
          <a:p>
            <a:r>
              <a:rPr lang="de-DE" b="0" dirty="0">
                <a:solidFill>
                  <a:srgbClr val="36544F"/>
                </a:solidFill>
              </a:rPr>
              <a:t>Vereinfachte </a:t>
            </a:r>
            <a:r>
              <a:rPr lang="de-DE" b="0" dirty="0" err="1">
                <a:solidFill>
                  <a:srgbClr val="36544F"/>
                </a:solidFill>
              </a:rPr>
              <a:t>Reducer</a:t>
            </a:r>
            <a:r>
              <a:rPr lang="de-DE" b="0" dirty="0">
                <a:solidFill>
                  <a:srgbClr val="36544F"/>
                </a:solidFill>
              </a:rPr>
              <a:t> und Actions</a:t>
            </a:r>
          </a:p>
          <a:p>
            <a:r>
              <a:rPr lang="de-DE" b="0" dirty="0">
                <a:solidFill>
                  <a:srgbClr val="36544F"/>
                </a:solidFill>
              </a:rPr>
              <a:t>Spart viel </a:t>
            </a:r>
            <a:r>
              <a:rPr lang="de-DE" b="0" dirty="0" err="1">
                <a:solidFill>
                  <a:srgbClr val="36544F"/>
                </a:solidFill>
              </a:rPr>
              <a:t>Boilerplate</a:t>
            </a:r>
            <a:r>
              <a:rPr lang="de-DE" b="0" dirty="0">
                <a:solidFill>
                  <a:srgbClr val="36544F"/>
                </a:solidFill>
              </a:rPr>
              <a:t>-Code</a:t>
            </a:r>
          </a:p>
          <a:p>
            <a:r>
              <a:rPr lang="de-DE" b="0" dirty="0">
                <a:solidFill>
                  <a:srgbClr val="36544F"/>
                </a:solidFill>
              </a:rPr>
              <a:t>Trotzdem einige neue Konzepte und Begriffe ("Slices")</a:t>
            </a:r>
          </a:p>
          <a:p>
            <a:endParaRPr lang="de-DE" b="0" i="1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169016219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BEED3B-F912-4A45-B3B8-413C374E8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Rendern unterbrechen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1314827" y="3797848"/>
            <a:ext cx="7276351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Suspense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925608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2DF4DF-AC2C-4943-981E-6E75581147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657FCED-E3D7-D048-ADDA-C83B4F8B7DD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lnSpc>
                <a:spcPct val="130000"/>
              </a:lnSpc>
              <a:buNone/>
            </a:pPr>
            <a:r>
              <a:rPr lang="de-DE" dirty="0" err="1"/>
              <a:t>Suspense</a:t>
            </a:r>
            <a:r>
              <a:rPr lang="de-DE" dirty="0"/>
              <a:t>: </a:t>
            </a:r>
            <a:r>
              <a:rPr lang="de-DE" b="0" dirty="0">
                <a:solidFill>
                  <a:srgbClr val="36544F"/>
                </a:solidFill>
              </a:rPr>
              <a:t>React kann das Rendern von Komponenten unterbrechen, während (asynchron) Daten geladen werden 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Funktioniert aktuell für </a:t>
            </a:r>
            <a:r>
              <a:rPr lang="de-DE" dirty="0">
                <a:solidFill>
                  <a:srgbClr val="9E60B8"/>
                </a:solidFill>
              </a:rPr>
              <a:t>Code Splitting (=&gt; Code nachladen)</a:t>
            </a:r>
          </a:p>
          <a:p>
            <a:pPr>
              <a:lnSpc>
                <a:spcPct val="130000"/>
              </a:lnSpc>
            </a:pPr>
            <a:r>
              <a:rPr lang="de-DE" dirty="0">
                <a:solidFill>
                  <a:srgbClr val="B04432"/>
                </a:solidFill>
              </a:rPr>
              <a:t>Künftig</a:t>
            </a:r>
            <a:r>
              <a:rPr lang="de-DE" b="0" dirty="0">
                <a:solidFill>
                  <a:srgbClr val="36544F"/>
                </a:solidFill>
              </a:rPr>
              <a:t> auch zum </a:t>
            </a:r>
            <a:r>
              <a:rPr lang="de-DE" dirty="0">
                <a:solidFill>
                  <a:srgbClr val="9E60B8"/>
                </a:solidFill>
              </a:rPr>
              <a:t>Laden von beliebigen Daten </a:t>
            </a:r>
            <a:r>
              <a:rPr lang="de-DE" b="0" dirty="0">
                <a:solidFill>
                  <a:srgbClr val="36544F"/>
                </a:solidFill>
              </a:rPr>
              <a:t>(z.Zt. experimentell)</a:t>
            </a:r>
          </a:p>
          <a:p>
            <a:pPr>
              <a:lnSpc>
                <a:spcPct val="130000"/>
              </a:lnSpc>
            </a:pPr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5916540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7DC053-8C22-2F4B-BEFC-1535597EA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Demo: </a:t>
            </a:r>
            <a:r>
              <a:rPr lang="de-DE" dirty="0" err="1"/>
              <a:t>Lazy</a:t>
            </a:r>
            <a:r>
              <a:rPr lang="de-DE" dirty="0"/>
              <a:t> und </a:t>
            </a:r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DCD2C7BB-9D95-824F-A4F9-3E3512DF9D2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Mit </a:t>
            </a:r>
            <a:r>
              <a:rPr lang="de-DE" dirty="0" err="1"/>
              <a:t>dynamic</a:t>
            </a:r>
            <a:r>
              <a:rPr lang="de-DE" dirty="0"/>
              <a:t> Imports wird Code erst bei Bedarf geladen</a:t>
            </a:r>
            <a:br>
              <a:rPr lang="de-DE" dirty="0"/>
            </a:br>
            <a:endParaRPr lang="de-DE" b="0" dirty="0">
              <a:solidFill>
                <a:srgbClr val="1778B8"/>
              </a:solidFill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C461387E-359F-BC43-8A66-674594BB7E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4040" y="1867545"/>
            <a:ext cx="5597920" cy="4362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11974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7DC053-8C22-2F4B-BEFC-1535597EA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Demo: </a:t>
            </a:r>
            <a:r>
              <a:rPr lang="de-DE" dirty="0" err="1"/>
              <a:t>Lazy</a:t>
            </a:r>
            <a:r>
              <a:rPr lang="de-DE" dirty="0"/>
              <a:t> und </a:t>
            </a:r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DCD2C7BB-9D95-824F-A4F9-3E3512DF9D2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Netzwerk </a:t>
            </a:r>
            <a:r>
              <a:rPr lang="de-DE" dirty="0" err="1"/>
              <a:t>Requests</a:t>
            </a:r>
            <a:br>
              <a:rPr lang="de-DE" dirty="0"/>
            </a:br>
            <a:endParaRPr 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2EA92353-1338-B242-BD3E-17F764E159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458" y="1819711"/>
            <a:ext cx="5819658" cy="4535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49155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2BB561C5-F764-E44C-9741-143487F84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8FEB17B-B1C7-2D4E-A724-ADDF0A307AC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React.lazy</a:t>
            </a:r>
            <a:r>
              <a:rPr lang="de-DE" dirty="0"/>
              <a:t>: </a:t>
            </a:r>
            <a:r>
              <a:rPr lang="de-DE" b="0" dirty="0">
                <a:solidFill>
                  <a:srgbClr val="36544F"/>
                </a:solidFill>
              </a:rPr>
              <a:t>Code </a:t>
            </a:r>
            <a:r>
              <a:rPr lang="de-DE" b="0" dirty="0" err="1">
                <a:solidFill>
                  <a:srgbClr val="36544F"/>
                </a:solidFill>
              </a:rPr>
              <a:t>splitting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with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Suspense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7C192C82-4544-C949-A990-943BD68ECE67}"/>
              </a:ext>
            </a:extLst>
          </p:cNvPr>
          <p:cNvSpPr txBox="1"/>
          <p:nvPr/>
        </p:nvSpPr>
        <p:spPr>
          <a:xfrm>
            <a:off x="566782" y="1830807"/>
            <a:ext cx="913585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LoginPage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React.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lazy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(() =&gt;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import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("./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login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LoginPage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"));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App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render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&lt;Switch&gt;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&lt;Route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path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="/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login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&lt;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LoginPage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&lt;/Route&gt;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// ...weitere Seiten...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&lt;/Switch&gt;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D4544EF8-8C26-1F49-AA56-FCA4B6CD86A5}"/>
              </a:ext>
            </a:extLst>
          </p:cNvPr>
          <p:cNvSpPr/>
          <p:nvPr/>
        </p:nvSpPr>
        <p:spPr>
          <a:xfrm>
            <a:off x="6416195" y="2497309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Dynamic Import</a:t>
            </a:r>
          </a:p>
        </p:txBody>
      </p: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0C30B987-8F38-4140-A5FC-A1099716AC66}"/>
              </a:ext>
            </a:extLst>
          </p:cNvPr>
          <p:cNvGrpSpPr/>
          <p:nvPr/>
        </p:nvGrpSpPr>
        <p:grpSpPr>
          <a:xfrm>
            <a:off x="5388529" y="2255194"/>
            <a:ext cx="3730212" cy="206608"/>
            <a:chOff x="5388529" y="3448563"/>
            <a:chExt cx="3730212" cy="206608"/>
          </a:xfrm>
        </p:grpSpPr>
        <p:cxnSp>
          <p:nvCxnSpPr>
            <p:cNvPr id="8" name="Gerade Verbindung 7">
              <a:extLst>
                <a:ext uri="{FF2B5EF4-FFF2-40B4-BE49-F238E27FC236}">
                  <a16:creationId xmlns:a16="http://schemas.microsoft.com/office/drawing/2014/main" id="{18130B83-1945-9B44-9D34-1005846C0C4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18741" y="3448563"/>
              <a:ext cx="0" cy="206607"/>
            </a:xfrm>
            <a:prstGeom prst="line">
              <a:avLst/>
            </a:prstGeom>
            <a:ln>
              <a:solidFill>
                <a:srgbClr val="025249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Gerade Verbindung 8">
              <a:extLst>
                <a:ext uri="{FF2B5EF4-FFF2-40B4-BE49-F238E27FC236}">
                  <a16:creationId xmlns:a16="http://schemas.microsoft.com/office/drawing/2014/main" id="{739A2AC0-D123-AF42-99D0-8AB382DA0F1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03232" y="3448564"/>
              <a:ext cx="0" cy="206606"/>
            </a:xfrm>
            <a:prstGeom prst="line">
              <a:avLst/>
            </a:prstGeom>
            <a:ln>
              <a:solidFill>
                <a:srgbClr val="025249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Gerade Verbindung 9">
              <a:extLst>
                <a:ext uri="{FF2B5EF4-FFF2-40B4-BE49-F238E27FC236}">
                  <a16:creationId xmlns:a16="http://schemas.microsoft.com/office/drawing/2014/main" id="{09ECF7E9-FA83-274F-9F74-78478E3D37B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88529" y="3655171"/>
              <a:ext cx="3730212" cy="0"/>
            </a:xfrm>
            <a:prstGeom prst="line">
              <a:avLst/>
            </a:prstGeom>
            <a:ln>
              <a:solidFill>
                <a:srgbClr val="025249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0332952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2BB561C5-F764-E44C-9741-143487F84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8FEB17B-B1C7-2D4E-A724-ADDF0A307AC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React.Suspense</a:t>
            </a:r>
            <a:r>
              <a:rPr lang="de-DE" dirty="0"/>
              <a:t>: </a:t>
            </a:r>
            <a:r>
              <a:rPr lang="de-DE" b="0" dirty="0">
                <a:solidFill>
                  <a:srgbClr val="36544F"/>
                </a:solidFill>
              </a:rPr>
              <a:t>Zeigt "</a:t>
            </a:r>
            <a:r>
              <a:rPr lang="de-DE" b="0" dirty="0" err="1">
                <a:solidFill>
                  <a:srgbClr val="36544F"/>
                </a:solidFill>
              </a:rPr>
              <a:t>Fallback</a:t>
            </a:r>
            <a:r>
              <a:rPr lang="de-DE" b="0" dirty="0">
                <a:solidFill>
                  <a:srgbClr val="36544F"/>
                </a:solidFill>
              </a:rPr>
              <a:t>"-Komponente an 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Bis Komponente geladen ist, muss Spinner o.ä. angezeigt werden</a:t>
            </a:r>
          </a:p>
          <a:p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50C534A2-ABC1-2B4C-8AED-8FA71DCFDEE6}"/>
              </a:ext>
            </a:extLst>
          </p:cNvPr>
          <p:cNvSpPr txBox="1"/>
          <p:nvPr/>
        </p:nvSpPr>
        <p:spPr>
          <a:xfrm>
            <a:off x="566782" y="2107980"/>
            <a:ext cx="9135853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LoginPage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React.lazy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(() =&gt;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("./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login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LoginPage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App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render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React.Suspense</a:t>
            </a:r>
            <a:r>
              <a:rPr lang="de-DE" b="1" dirty="0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fallback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LoadingIndicator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/&gt;}&gt;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&lt;Switch&gt;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&lt;Route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path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="/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login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LoginPage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&lt;/Route&gt;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// ...weitere Seiten...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&lt;/Switch&gt;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&lt;/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React.Suspense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35393768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0446B6-D914-F145-B9A8-FC64A5261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Ausblick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FF7A6B46-1E94-364F-B729-32897850A6E8}"/>
              </a:ext>
            </a:extLst>
          </p:cNvPr>
          <p:cNvSpPr/>
          <p:nvPr/>
        </p:nvSpPr>
        <p:spPr>
          <a:xfrm>
            <a:off x="29216" y="2898900"/>
            <a:ext cx="9847568" cy="25853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54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Concurrent</a:t>
            </a:r>
            <a:r>
              <a:rPr lang="de-DE" sz="54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 Mode</a:t>
            </a:r>
          </a:p>
          <a:p>
            <a:pPr algn="ctr"/>
            <a:r>
              <a:rPr lang="de-DE" sz="54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&amp; </a:t>
            </a:r>
          </a:p>
          <a:p>
            <a:pPr algn="ctr"/>
            <a:r>
              <a:rPr lang="de-DE" sz="54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Suspense</a:t>
            </a:r>
            <a:r>
              <a:rPr lang="de-DE" sz="54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 </a:t>
            </a:r>
            <a:r>
              <a:rPr lang="de-DE" sz="54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for</a:t>
            </a:r>
            <a:r>
              <a:rPr lang="de-DE" sz="54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 Data </a:t>
            </a:r>
            <a:r>
              <a:rPr lang="de-DE" sz="54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Fetching</a:t>
            </a:r>
            <a:endParaRPr lang="de-DE" sz="1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5597212-EEEE-304E-B611-3A166365FE9B}"/>
              </a:ext>
            </a:extLst>
          </p:cNvPr>
          <p:cNvSpPr txBox="1"/>
          <p:nvPr/>
        </p:nvSpPr>
        <p:spPr>
          <a:xfrm>
            <a:off x="8259417" y="0"/>
            <a:ext cx="1646583" cy="369332"/>
          </a:xfrm>
          <a:prstGeom prst="rect">
            <a:avLst/>
          </a:prstGeom>
          <a:solidFill>
            <a:srgbClr val="B04432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D4EBE9"/>
                </a:solidFill>
              </a:rPr>
              <a:t>experimentell!</a:t>
            </a:r>
          </a:p>
        </p:txBody>
      </p:sp>
    </p:spTree>
    <p:extLst>
      <p:ext uri="{BB962C8B-B14F-4D97-AF65-F5344CB8AC3E}">
        <p14:creationId xmlns:p14="http://schemas.microsoft.com/office/powerpoint/2010/main" val="27879621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BEED3B-F912-4A45-B3B8-413C374E8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Oktober 2019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1ED18C64-A562-2542-AD26-0C312D0F09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6087" y="755374"/>
            <a:ext cx="6893825" cy="3753977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DA8F158D-5FDF-F743-92FB-7B0F750E8277}"/>
              </a:ext>
            </a:extLst>
          </p:cNvPr>
          <p:cNvSpPr txBox="1"/>
          <p:nvPr/>
        </p:nvSpPr>
        <p:spPr>
          <a:xfrm>
            <a:off x="1506087" y="4596067"/>
            <a:ext cx="39546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>
                <a:hlinkClick r:id="rId3"/>
              </a:rPr>
              <a:t>https://reactjs.org/concurrent</a:t>
            </a:r>
            <a:endParaRPr lang="de-DE" sz="2400" dirty="0">
              <a:solidFill>
                <a:srgbClr val="1778B8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0160882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Render</a:t>
            </a:r>
            <a:r>
              <a:rPr lang="de-DE" dirty="0"/>
              <a:t> Properties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Beispiel</a:t>
            </a:r>
            <a:r>
              <a:rPr lang="de-DE" b="0" dirty="0">
                <a:solidFill>
                  <a:srgbClr val="36544F"/>
                </a:solidFill>
              </a:rPr>
              <a:t>: Laden von Daten</a:t>
            </a:r>
          </a:p>
          <a:p>
            <a:r>
              <a:rPr lang="de-DE" b="0" dirty="0">
                <a:solidFill>
                  <a:srgbClr val="36544F"/>
                </a:solidFill>
              </a:rPr>
              <a:t>In unserer Anwendung werden an diversen Stellen Daten geladen</a:t>
            </a:r>
          </a:p>
          <a:p>
            <a:r>
              <a:rPr lang="de-DE" b="0" dirty="0">
                <a:solidFill>
                  <a:srgbClr val="36544F"/>
                </a:solidFill>
              </a:rPr>
              <a:t>Wir wollen gemeinsame Behandlung der Funktionalität</a:t>
            </a:r>
          </a:p>
          <a:p>
            <a:pPr lvl="1"/>
            <a:r>
              <a:rPr lang="de-DE" dirty="0"/>
              <a:t>Error Handling, Lade Zustände </a:t>
            </a:r>
            <a:r>
              <a:rPr lang="de-DE" dirty="0" err="1"/>
              <a:t>etc</a:t>
            </a: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287977" y="4272677"/>
            <a:ext cx="913585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BlogPage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DataLoader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url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="..."&gt;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??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&lt;/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DataLoader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53717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BEED3B-F912-4A45-B3B8-413C374E8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September 2020 😲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DA8F158D-5FDF-F743-92FB-7B0F750E8277}"/>
              </a:ext>
            </a:extLst>
          </p:cNvPr>
          <p:cNvSpPr txBox="1"/>
          <p:nvPr/>
        </p:nvSpPr>
        <p:spPr>
          <a:xfrm>
            <a:off x="1506087" y="4596067"/>
            <a:ext cx="39546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>
                <a:hlinkClick r:id="rId2"/>
              </a:rPr>
              <a:t>https://reactjs.org/concurrent</a:t>
            </a:r>
            <a:endParaRPr lang="de-DE" sz="2400" dirty="0">
              <a:solidFill>
                <a:srgbClr val="1778B8"/>
              </a:solidFill>
              <a:latin typeface="Source Sans Pro" panose="020B0503030403020204" pitchFamily="34" charset="77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E1587D67-1DD4-D348-93AC-93022CDB94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3951" y="755375"/>
            <a:ext cx="6921874" cy="3320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55582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3BFE34D6-89BB-DE43-BB62-A1EC174E9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concurrent</a:t>
            </a:r>
            <a:r>
              <a:rPr lang="de-DE" dirty="0"/>
              <a:t> </a:t>
            </a:r>
            <a:r>
              <a:rPr lang="de-DE" dirty="0" err="1"/>
              <a:t>React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F951768-3954-0649-8867-67336419DAA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03200" y="1026060"/>
            <a:ext cx="9499600" cy="5329237"/>
          </a:xfrm>
        </p:spPr>
        <p:txBody>
          <a:bodyPr/>
          <a:lstStyle/>
          <a:p>
            <a:pPr marL="0" indent="0">
              <a:buNone/>
            </a:pPr>
            <a:r>
              <a:rPr lang="de-DE" dirty="0" err="1">
                <a:solidFill>
                  <a:srgbClr val="FB8E20"/>
                </a:solidFill>
              </a:rPr>
              <a:t>Concurrent</a:t>
            </a:r>
            <a:r>
              <a:rPr lang="de-DE" dirty="0">
                <a:solidFill>
                  <a:srgbClr val="FB8E20"/>
                </a:solidFill>
              </a:rPr>
              <a:t> Mode 1</a:t>
            </a:r>
          </a:p>
          <a:p>
            <a:r>
              <a:rPr lang="de-DE" b="0" dirty="0">
                <a:solidFill>
                  <a:srgbClr val="36544F"/>
                </a:solidFill>
              </a:rPr>
              <a:t>Rendern ist eine "non-</a:t>
            </a:r>
            <a:r>
              <a:rPr lang="de-DE" b="0" dirty="0" err="1">
                <a:solidFill>
                  <a:srgbClr val="36544F"/>
                </a:solidFill>
              </a:rPr>
              <a:t>blocking</a:t>
            </a:r>
            <a:r>
              <a:rPr lang="de-DE" b="0" dirty="0">
                <a:solidFill>
                  <a:srgbClr val="36544F"/>
                </a:solidFill>
              </a:rPr>
              <a:t>" Operation</a:t>
            </a:r>
          </a:p>
          <a:p>
            <a:pPr lvl="1"/>
            <a:r>
              <a:rPr lang="de-DE" dirty="0"/>
              <a:t>Es kann </a:t>
            </a:r>
            <a:r>
              <a:rPr lang="de-DE" b="1" dirty="0">
                <a:latin typeface="Source Sans Pro Semibold" panose="020B0503030403020204" pitchFamily="34" charset="77"/>
              </a:rPr>
              <a:t>immer</a:t>
            </a:r>
            <a:r>
              <a:rPr lang="de-DE" dirty="0"/>
              <a:t> auf User-Interaktionen reagiert werden</a:t>
            </a:r>
          </a:p>
          <a:p>
            <a:pPr lvl="1"/>
            <a:endParaRPr lang="de-DE" dirty="0"/>
          </a:p>
          <a:p>
            <a:r>
              <a:rPr lang="de-DE" b="0" dirty="0">
                <a:solidFill>
                  <a:srgbClr val="36544F"/>
                </a:solidFill>
              </a:rPr>
              <a:t>Updates können priorisiert werden</a:t>
            </a:r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endParaRPr lang="de-DE" b="0" dirty="0">
              <a:solidFill>
                <a:srgbClr val="36544F"/>
              </a:solidFill>
            </a:endParaRPr>
          </a:p>
          <a:p>
            <a:pPr marL="457200" lvl="1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dirty="0"/>
          </a:p>
          <a:p>
            <a:pPr lvl="2"/>
            <a:endParaRPr lang="de-DE" dirty="0"/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4053275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3BFE34D6-89BB-DE43-BB62-A1EC174E9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concurrent</a:t>
            </a:r>
            <a:r>
              <a:rPr lang="de-DE" dirty="0"/>
              <a:t> </a:t>
            </a:r>
            <a:r>
              <a:rPr lang="de-DE" dirty="0" err="1"/>
              <a:t>React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F951768-3954-0649-8867-67336419DAA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>
                <a:solidFill>
                  <a:srgbClr val="FB8E20"/>
                </a:solidFill>
              </a:rPr>
              <a:t>Concurrent</a:t>
            </a:r>
            <a:r>
              <a:rPr lang="de-DE" dirty="0">
                <a:solidFill>
                  <a:srgbClr val="FB8E20"/>
                </a:solidFill>
              </a:rPr>
              <a:t> Mode 2</a:t>
            </a:r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</a:rPr>
              <a:t>Komponenten können u.a. vor-gerendert werden, ohne sofort sichtbar zu sein</a:t>
            </a:r>
          </a:p>
          <a:p>
            <a:pPr lvl="1">
              <a:lnSpc>
                <a:spcPct val="120000"/>
              </a:lnSpc>
            </a:pPr>
            <a:r>
              <a:rPr lang="de-DE" dirty="0"/>
              <a:t>Zum Beispiel beim </a:t>
            </a:r>
            <a:r>
              <a:rPr lang="de-DE" b="1" dirty="0"/>
              <a:t>Laden von Code und Daten</a:t>
            </a:r>
          </a:p>
          <a:p>
            <a:pPr lvl="1">
              <a:lnSpc>
                <a:spcPct val="120000"/>
              </a:lnSpc>
            </a:pPr>
            <a:r>
              <a:rPr lang="de-DE" dirty="0"/>
              <a:t>Verhindert überflüssige Warte- und Zwischen-Zustände</a:t>
            </a:r>
          </a:p>
          <a:p>
            <a:pPr lvl="1">
              <a:lnSpc>
                <a:spcPct val="120000"/>
              </a:lnSpc>
            </a:pPr>
            <a:r>
              <a:rPr lang="de-DE" b="0" dirty="0">
                <a:solidFill>
                  <a:srgbClr val="9E60B8"/>
                </a:solidFill>
              </a:rPr>
              <a:t>Komponenten müssen "</a:t>
            </a:r>
            <a:r>
              <a:rPr lang="de-DE" b="0" i="1" dirty="0">
                <a:solidFill>
                  <a:srgbClr val="9E60B8"/>
                </a:solidFill>
              </a:rPr>
              <a:t>etwas</a:t>
            </a:r>
            <a:r>
              <a:rPr lang="de-DE" b="0" dirty="0">
                <a:solidFill>
                  <a:srgbClr val="9E60B8"/>
                </a:solidFill>
              </a:rPr>
              <a:t>" haben, woher sie ihre Daten beziehen (gibt’s aber noch nicht)</a:t>
            </a:r>
          </a:p>
          <a:p>
            <a:pPr lvl="1">
              <a:lnSpc>
                <a:spcPct val="120000"/>
              </a:lnSpc>
            </a:pPr>
            <a:r>
              <a:rPr lang="de-DE" dirty="0"/>
              <a:t>Erst wenn Komponente alle </a:t>
            </a:r>
            <a:r>
              <a:rPr lang="de-DE" dirty="0">
                <a:solidFill>
                  <a:srgbClr val="9E60B8"/>
                </a:solidFill>
              </a:rPr>
              <a:t>gewünschten</a:t>
            </a:r>
            <a:r>
              <a:rPr lang="de-DE" dirty="0"/>
              <a:t> Daten hat, wird sie angezeigt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  <a:p>
            <a:pPr marL="457200" lvl="1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dirty="0"/>
          </a:p>
          <a:p>
            <a:pPr lvl="2"/>
            <a:endParaRPr lang="de-DE" dirty="0"/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3567235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A5387D2-250D-FA43-BB4C-D605B38F4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Concurrent</a:t>
            </a:r>
            <a:r>
              <a:rPr lang="de-DE" dirty="0"/>
              <a:t> React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634188B-0DBD-9445-9C31-750B14518E6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03200" y="1026060"/>
            <a:ext cx="9499600" cy="753435"/>
          </a:xfrm>
        </p:spPr>
        <p:txBody>
          <a:bodyPr/>
          <a:lstStyle/>
          <a:p>
            <a:r>
              <a:rPr lang="de-DE" dirty="0"/>
              <a:t>Beispiel: Seite öffnen</a:t>
            </a:r>
          </a:p>
          <a:p>
            <a:endParaRPr lang="de-DE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8A1F1C82-D447-8B45-9623-65F385D2DAC0}"/>
              </a:ext>
            </a:extLst>
          </p:cNvPr>
          <p:cNvSpPr txBox="1"/>
          <p:nvPr/>
        </p:nvSpPr>
        <p:spPr>
          <a:xfrm>
            <a:off x="203200" y="1451309"/>
            <a:ext cx="37422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1778B8"/>
                </a:solidFill>
              </a:rPr>
              <a:t>http://localhost:9081/?</a:t>
            </a:r>
            <a:r>
              <a:rPr lang="de-DE" sz="1400" dirty="0" err="1">
                <a:solidFill>
                  <a:srgbClr val="1778B8"/>
                </a:solidFill>
              </a:rPr>
              <a:t>delay</a:t>
            </a:r>
            <a:endParaRPr lang="de-DE" sz="1400" dirty="0">
              <a:solidFill>
                <a:srgbClr val="1778B8"/>
              </a:solidFill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B4E26AF7-F357-E34B-A765-56CFF00A08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2383" y="2015331"/>
            <a:ext cx="5143123" cy="4583430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17B20369-D800-2E47-946F-9FE7D2776242}"/>
              </a:ext>
            </a:extLst>
          </p:cNvPr>
          <p:cNvSpPr/>
          <p:nvPr/>
        </p:nvSpPr>
        <p:spPr>
          <a:xfrm>
            <a:off x="5809129" y="5522259"/>
            <a:ext cx="1559859" cy="309681"/>
          </a:xfrm>
          <a:prstGeom prst="rect">
            <a:avLst/>
          </a:prstGeom>
          <a:noFill/>
          <a:ln w="19050">
            <a:solidFill>
              <a:srgbClr val="FB8E2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6503669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3BFE34D6-89BB-DE43-BB62-A1EC174E9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concurrent</a:t>
            </a:r>
            <a:r>
              <a:rPr lang="de-DE" dirty="0"/>
              <a:t> </a:t>
            </a:r>
            <a:r>
              <a:rPr lang="de-DE" dirty="0" err="1"/>
              <a:t>React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F951768-3954-0649-8867-67336419DAA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>
                <a:solidFill>
                  <a:srgbClr val="FB8E20"/>
                </a:solidFill>
              </a:rPr>
              <a:t>useTransition</a:t>
            </a:r>
            <a:r>
              <a:rPr lang="de-DE" dirty="0">
                <a:solidFill>
                  <a:srgbClr val="FB8E20"/>
                </a:solidFill>
              </a:rPr>
              <a:t>: </a:t>
            </a:r>
            <a:r>
              <a:rPr lang="de-DE" b="0" dirty="0">
                <a:solidFill>
                  <a:srgbClr val="36544F"/>
                </a:solidFill>
              </a:rPr>
              <a:t>Übergänge, bei denen die Ziel-Komponente auf evtl. noch auf Daten wartet, müssen angegeben werden</a:t>
            </a:r>
          </a:p>
          <a:p>
            <a:r>
              <a:rPr lang="de-DE" b="0" dirty="0">
                <a:solidFill>
                  <a:srgbClr val="36544F"/>
                </a:solidFill>
              </a:rPr>
              <a:t>React verzögert den Übergang zur Ziel-Komponente</a:t>
            </a:r>
          </a:p>
          <a:p>
            <a:r>
              <a:rPr lang="de-DE" b="0" dirty="0">
                <a:solidFill>
                  <a:srgbClr val="36544F"/>
                </a:solidFill>
              </a:rPr>
              <a:t>Unnötige Warteindikatoren werden vermieden</a:t>
            </a:r>
          </a:p>
          <a:p>
            <a:r>
              <a:rPr lang="de-DE" b="0" dirty="0">
                <a:solidFill>
                  <a:srgbClr val="36544F"/>
                </a:solidFill>
              </a:rPr>
              <a:t>Ausgangskomponente kann anzeigen, dass gewartet wird</a:t>
            </a:r>
          </a:p>
          <a:p>
            <a:pPr lvl="1"/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32BF3362-8E71-4D4A-B629-37FD681CC431}"/>
              </a:ext>
            </a:extLst>
          </p:cNvPr>
          <p:cNvSpPr txBox="1"/>
          <p:nvPr/>
        </p:nvSpPr>
        <p:spPr>
          <a:xfrm>
            <a:off x="8259417" y="0"/>
            <a:ext cx="1646583" cy="369332"/>
          </a:xfrm>
          <a:prstGeom prst="rect">
            <a:avLst/>
          </a:prstGeom>
          <a:solidFill>
            <a:srgbClr val="B04432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D4EBE9"/>
                </a:solidFill>
              </a:rPr>
              <a:t>experimentell!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2D23EB81-D72F-F04D-B6A8-9D7ED8DF023D}"/>
              </a:ext>
            </a:extLst>
          </p:cNvPr>
          <p:cNvSpPr txBox="1"/>
          <p:nvPr/>
        </p:nvSpPr>
        <p:spPr>
          <a:xfrm>
            <a:off x="203200" y="3112723"/>
            <a:ext cx="37422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1778B8"/>
                </a:solidFill>
              </a:rPr>
              <a:t>Code-Beispiel: </a:t>
            </a:r>
            <a:r>
              <a:rPr lang="de-DE" sz="1400" dirty="0" err="1">
                <a:solidFill>
                  <a:srgbClr val="1778B8"/>
                </a:solidFill>
              </a:rPr>
              <a:t>ChatPage.js</a:t>
            </a:r>
            <a:r>
              <a:rPr lang="de-DE" sz="1400" dirty="0">
                <a:solidFill>
                  <a:srgbClr val="1778B8"/>
                </a:solidFill>
              </a:rPr>
              <a:t> 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CA9ABA11-565C-D34B-A3B6-F584063A8D83}"/>
              </a:ext>
            </a:extLst>
          </p:cNvPr>
          <p:cNvSpPr txBox="1"/>
          <p:nvPr/>
        </p:nvSpPr>
        <p:spPr>
          <a:xfrm>
            <a:off x="1633747" y="3580749"/>
            <a:ext cx="9135853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export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default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ChatPage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[</a:t>
            </a:r>
            <a:r>
              <a:rPr lang="de-DE" sz="1600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setTransition</a:t>
            </a:r>
            <a:r>
              <a:rPr lang="de-DE" sz="1600" b="1" dirty="0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, </a:t>
            </a:r>
            <a:r>
              <a:rPr lang="de-DE" sz="1600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isPending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]= </a:t>
            </a:r>
            <a:r>
              <a:rPr lang="de-DE" sz="16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useTransition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(...);</a:t>
            </a:r>
          </a:p>
          <a:p>
            <a:endParaRPr lang="de-DE" sz="16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openDashboard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600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setTransition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 () =&gt;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setView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dashboard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 );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6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...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&lt;Button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onClick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openDashboard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pending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sz="1600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isPending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}&gt;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Dashboard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&lt;Button&gt;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59750597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A5387D2-250D-FA43-BB4C-D605B38F4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Data </a:t>
            </a:r>
            <a:r>
              <a:rPr lang="de-DE" dirty="0" err="1"/>
              <a:t>Fetching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634188B-0DBD-9445-9C31-750B14518E6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03200" y="1026060"/>
            <a:ext cx="9499600" cy="753435"/>
          </a:xfrm>
        </p:spPr>
        <p:txBody>
          <a:bodyPr/>
          <a:lstStyle/>
          <a:p>
            <a:r>
              <a:rPr lang="de-DE" dirty="0" err="1"/>
              <a:t>Suspense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Data </a:t>
            </a:r>
            <a:r>
              <a:rPr lang="de-DE" dirty="0" err="1"/>
              <a:t>Fetching</a:t>
            </a:r>
            <a:r>
              <a:rPr lang="de-DE" dirty="0"/>
              <a:t>: Daten laden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0344900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A5387D2-250D-FA43-BB4C-D605B38F4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Data </a:t>
            </a:r>
            <a:r>
              <a:rPr lang="de-DE" dirty="0" err="1"/>
              <a:t>Fetching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634188B-0DBD-9445-9C31-750B14518E6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03200" y="1026060"/>
            <a:ext cx="9499600" cy="753435"/>
          </a:xfrm>
        </p:spPr>
        <p:txBody>
          <a:bodyPr/>
          <a:lstStyle/>
          <a:p>
            <a:r>
              <a:rPr lang="de-DE" dirty="0"/>
              <a:t>Beispiel: Admin Dashboard</a:t>
            </a:r>
          </a:p>
          <a:p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6D4352C3-9641-7241-8DD2-8128370C31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6513"/>
          <a:stretch/>
        </p:blipFill>
        <p:spPr>
          <a:xfrm>
            <a:off x="4953000" y="1232647"/>
            <a:ext cx="4175707" cy="2272553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E0BF6A89-486A-DB4C-9BE7-99F5694F3257}"/>
              </a:ext>
            </a:extLst>
          </p:cNvPr>
          <p:cNvSpPr/>
          <p:nvPr/>
        </p:nvSpPr>
        <p:spPr>
          <a:xfrm>
            <a:off x="5317250" y="1843662"/>
            <a:ext cx="2607550" cy="1585338"/>
          </a:xfrm>
          <a:prstGeom prst="rect">
            <a:avLst/>
          </a:prstGeom>
          <a:noFill/>
          <a:ln w="19050">
            <a:solidFill>
              <a:srgbClr val="FB8E2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693F574C-CD6E-7B4D-8640-C6E1B8C0D291}"/>
              </a:ext>
            </a:extLst>
          </p:cNvPr>
          <p:cNvSpPr txBox="1"/>
          <p:nvPr/>
        </p:nvSpPr>
        <p:spPr>
          <a:xfrm>
            <a:off x="3397624" y="2359978"/>
            <a:ext cx="12955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api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cpus</a:t>
            </a: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8A1F1C82-D447-8B45-9623-65F385D2DAC0}"/>
              </a:ext>
            </a:extLst>
          </p:cNvPr>
          <p:cNvSpPr txBox="1"/>
          <p:nvPr/>
        </p:nvSpPr>
        <p:spPr>
          <a:xfrm>
            <a:off x="203200" y="1451309"/>
            <a:ext cx="37422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1778B8"/>
                </a:solidFill>
              </a:rPr>
              <a:t>http://localhost:9081/</a:t>
            </a:r>
            <a:r>
              <a:rPr lang="de-DE" sz="1400" dirty="0" err="1">
                <a:solidFill>
                  <a:srgbClr val="1778B8"/>
                </a:solidFill>
              </a:rPr>
              <a:t>dashboard?delay</a:t>
            </a:r>
            <a:endParaRPr lang="de-DE" sz="1400" dirty="0">
              <a:solidFill>
                <a:srgbClr val="1778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192435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A5387D2-250D-FA43-BB4C-D605B38F4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Data </a:t>
            </a:r>
            <a:r>
              <a:rPr lang="de-DE" dirty="0" err="1"/>
              <a:t>Fetching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634188B-0DBD-9445-9C31-750B14518E6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03200" y="1026060"/>
            <a:ext cx="9499600" cy="753435"/>
          </a:xfrm>
        </p:spPr>
        <p:txBody>
          <a:bodyPr/>
          <a:lstStyle/>
          <a:p>
            <a:r>
              <a:rPr lang="de-DE" dirty="0"/>
              <a:t>Beispiel: Admin Dashboard</a:t>
            </a:r>
          </a:p>
          <a:p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6D4352C3-9641-7241-8DD2-8128370C31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2719"/>
          <a:stretch/>
        </p:blipFill>
        <p:spPr>
          <a:xfrm>
            <a:off x="4953000" y="1232647"/>
            <a:ext cx="4175707" cy="4038599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E0BF6A89-486A-DB4C-9BE7-99F5694F3257}"/>
              </a:ext>
            </a:extLst>
          </p:cNvPr>
          <p:cNvSpPr/>
          <p:nvPr/>
        </p:nvSpPr>
        <p:spPr>
          <a:xfrm>
            <a:off x="5317250" y="1843662"/>
            <a:ext cx="2607550" cy="1585338"/>
          </a:xfrm>
          <a:prstGeom prst="rect">
            <a:avLst/>
          </a:prstGeom>
          <a:noFill/>
          <a:ln w="19050">
            <a:solidFill>
              <a:srgbClr val="FB8E2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ACDF218E-BBD4-BF40-9E29-3472286BDED1}"/>
              </a:ext>
            </a:extLst>
          </p:cNvPr>
          <p:cNvSpPr/>
          <p:nvPr/>
        </p:nvSpPr>
        <p:spPr>
          <a:xfrm>
            <a:off x="5317250" y="3493167"/>
            <a:ext cx="2607550" cy="1778079"/>
          </a:xfrm>
          <a:prstGeom prst="rect">
            <a:avLst/>
          </a:prstGeom>
          <a:noFill/>
          <a:ln w="19050">
            <a:solidFill>
              <a:srgbClr val="9E60B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693F574C-CD6E-7B4D-8640-C6E1B8C0D291}"/>
              </a:ext>
            </a:extLst>
          </p:cNvPr>
          <p:cNvSpPr txBox="1"/>
          <p:nvPr/>
        </p:nvSpPr>
        <p:spPr>
          <a:xfrm>
            <a:off x="3397624" y="2359978"/>
            <a:ext cx="12955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api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cpus</a:t>
            </a: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933C018C-0C6E-9D4F-BCE0-50BB59C656FE}"/>
              </a:ext>
            </a:extLst>
          </p:cNvPr>
          <p:cNvSpPr txBox="1"/>
          <p:nvPr/>
        </p:nvSpPr>
        <p:spPr>
          <a:xfrm>
            <a:off x="3397624" y="4043652"/>
            <a:ext cx="12955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api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logs</a:t>
            </a: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8A1F1C82-D447-8B45-9623-65F385D2DAC0}"/>
              </a:ext>
            </a:extLst>
          </p:cNvPr>
          <p:cNvSpPr txBox="1"/>
          <p:nvPr/>
        </p:nvSpPr>
        <p:spPr>
          <a:xfrm>
            <a:off x="203200" y="1451309"/>
            <a:ext cx="37422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1778B8"/>
                </a:solidFill>
              </a:rPr>
              <a:t>http://localhost:9081/</a:t>
            </a:r>
            <a:r>
              <a:rPr lang="de-DE" sz="1400" dirty="0" err="1">
                <a:solidFill>
                  <a:srgbClr val="1778B8"/>
                </a:solidFill>
              </a:rPr>
              <a:t>dashboard?delay</a:t>
            </a:r>
            <a:endParaRPr lang="de-DE" sz="1400" dirty="0">
              <a:solidFill>
                <a:srgbClr val="1778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60163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A5387D2-250D-FA43-BB4C-D605B38F4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Data </a:t>
            </a:r>
            <a:r>
              <a:rPr lang="de-DE" dirty="0" err="1"/>
              <a:t>Fetching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634188B-0DBD-9445-9C31-750B14518E6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03200" y="1026060"/>
            <a:ext cx="9499600" cy="753435"/>
          </a:xfrm>
        </p:spPr>
        <p:txBody>
          <a:bodyPr/>
          <a:lstStyle/>
          <a:p>
            <a:r>
              <a:rPr lang="de-DE" dirty="0"/>
              <a:t>Beispiel: Admin Dashboard</a:t>
            </a:r>
          </a:p>
          <a:p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6D4352C3-9641-7241-8DD2-8128370C31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0" y="1232647"/>
            <a:ext cx="4175707" cy="5225849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E0BF6A89-486A-DB4C-9BE7-99F5694F3257}"/>
              </a:ext>
            </a:extLst>
          </p:cNvPr>
          <p:cNvSpPr/>
          <p:nvPr/>
        </p:nvSpPr>
        <p:spPr>
          <a:xfrm>
            <a:off x="5317250" y="1843662"/>
            <a:ext cx="2607550" cy="1585338"/>
          </a:xfrm>
          <a:prstGeom prst="rect">
            <a:avLst/>
          </a:prstGeom>
          <a:noFill/>
          <a:ln w="19050">
            <a:solidFill>
              <a:srgbClr val="FB8E2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ACDF218E-BBD4-BF40-9E29-3472286BDED1}"/>
              </a:ext>
            </a:extLst>
          </p:cNvPr>
          <p:cNvSpPr/>
          <p:nvPr/>
        </p:nvSpPr>
        <p:spPr>
          <a:xfrm>
            <a:off x="5317250" y="3493167"/>
            <a:ext cx="2607550" cy="1778079"/>
          </a:xfrm>
          <a:prstGeom prst="rect">
            <a:avLst/>
          </a:prstGeom>
          <a:noFill/>
          <a:ln w="19050">
            <a:solidFill>
              <a:srgbClr val="9E60B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22F11E76-5F6B-404F-B3B3-21892C146147}"/>
              </a:ext>
            </a:extLst>
          </p:cNvPr>
          <p:cNvSpPr/>
          <p:nvPr/>
        </p:nvSpPr>
        <p:spPr>
          <a:xfrm>
            <a:off x="5317250" y="5335412"/>
            <a:ext cx="2607550" cy="1084051"/>
          </a:xfrm>
          <a:prstGeom prst="rect">
            <a:avLst/>
          </a:prstGeom>
          <a:noFill/>
          <a:ln w="19050">
            <a:solidFill>
              <a:srgbClr val="1778B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693F574C-CD6E-7B4D-8640-C6E1B8C0D291}"/>
              </a:ext>
            </a:extLst>
          </p:cNvPr>
          <p:cNvSpPr txBox="1"/>
          <p:nvPr/>
        </p:nvSpPr>
        <p:spPr>
          <a:xfrm>
            <a:off x="3397624" y="2359978"/>
            <a:ext cx="12955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api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cpus</a:t>
            </a: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933C018C-0C6E-9D4F-BCE0-50BB59C656FE}"/>
              </a:ext>
            </a:extLst>
          </p:cNvPr>
          <p:cNvSpPr txBox="1"/>
          <p:nvPr/>
        </p:nvSpPr>
        <p:spPr>
          <a:xfrm>
            <a:off x="3397624" y="4043652"/>
            <a:ext cx="12955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api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logs</a:t>
            </a: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BC980414-42F1-B04F-AF69-E4E3BA95F5B5}"/>
              </a:ext>
            </a:extLst>
          </p:cNvPr>
          <p:cNvSpPr txBox="1"/>
          <p:nvPr/>
        </p:nvSpPr>
        <p:spPr>
          <a:xfrm>
            <a:off x="3397624" y="5831940"/>
            <a:ext cx="14189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api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users</a:t>
            </a: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8A1F1C82-D447-8B45-9623-65F385D2DAC0}"/>
              </a:ext>
            </a:extLst>
          </p:cNvPr>
          <p:cNvSpPr txBox="1"/>
          <p:nvPr/>
        </p:nvSpPr>
        <p:spPr>
          <a:xfrm>
            <a:off x="203200" y="1451309"/>
            <a:ext cx="37422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1778B8"/>
                </a:solidFill>
              </a:rPr>
              <a:t>http://localhost:9081/</a:t>
            </a:r>
            <a:r>
              <a:rPr lang="de-DE" sz="1400" dirty="0" err="1">
                <a:solidFill>
                  <a:srgbClr val="1778B8"/>
                </a:solidFill>
              </a:rPr>
              <a:t>dashboard?delay</a:t>
            </a:r>
            <a:endParaRPr lang="de-DE" sz="1400" dirty="0">
              <a:solidFill>
                <a:srgbClr val="1778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99989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A5387D2-250D-FA43-BB4C-D605B38F4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Data </a:t>
            </a:r>
            <a:r>
              <a:rPr lang="de-DE" dirty="0" err="1"/>
              <a:t>Fetching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634188B-0DBD-9445-9C31-750B14518E6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03200" y="1026060"/>
            <a:ext cx="9499600" cy="4805880"/>
          </a:xfrm>
        </p:spPr>
        <p:txBody>
          <a:bodyPr>
            <a:normAutofit/>
          </a:bodyPr>
          <a:lstStyle/>
          <a:p>
            <a:r>
              <a:rPr lang="de-DE" dirty="0"/>
              <a:t>Beispiel: Admin Dashboard</a:t>
            </a:r>
          </a:p>
          <a:p>
            <a:endParaRPr lang="de-DE" dirty="0"/>
          </a:p>
          <a:p>
            <a:endParaRPr lang="de-DE" dirty="0"/>
          </a:p>
          <a:p>
            <a:pPr marL="0" indent="0">
              <a:buNone/>
            </a:pPr>
            <a:r>
              <a:rPr lang="de-DE" sz="2000" dirty="0">
                <a:solidFill>
                  <a:srgbClr val="9E60B8"/>
                </a:solidFill>
              </a:rPr>
              <a:t>Fachlich:</a:t>
            </a:r>
          </a:p>
          <a:p>
            <a:r>
              <a:rPr lang="de-DE" sz="2000" b="0" dirty="0">
                <a:solidFill>
                  <a:srgbClr val="36544F"/>
                </a:solidFill>
              </a:rPr>
              <a:t>Wo wollen wir warten?</a:t>
            </a:r>
          </a:p>
          <a:p>
            <a:r>
              <a:rPr lang="de-DE" sz="2000" b="0" dirty="0">
                <a:solidFill>
                  <a:srgbClr val="36544F"/>
                </a:solidFill>
              </a:rPr>
              <a:t>Welche Daten müssen da sein,</a:t>
            </a:r>
            <a:br>
              <a:rPr lang="de-DE" sz="2000" b="0" dirty="0">
                <a:solidFill>
                  <a:srgbClr val="36544F"/>
                </a:solidFill>
              </a:rPr>
            </a:br>
            <a:r>
              <a:rPr lang="de-DE" sz="2000" b="0" dirty="0">
                <a:solidFill>
                  <a:srgbClr val="36544F"/>
                </a:solidFill>
              </a:rPr>
              <a:t>damit Darstellung Sinn macht?</a:t>
            </a:r>
          </a:p>
          <a:p>
            <a:pPr marL="0" indent="0">
              <a:buNone/>
            </a:pPr>
            <a:endParaRPr lang="de-DE" sz="2000" b="0" dirty="0">
              <a:solidFill>
                <a:srgbClr val="36544F"/>
              </a:solidFill>
            </a:endParaRPr>
          </a:p>
          <a:p>
            <a:endParaRPr lang="de-DE" dirty="0"/>
          </a:p>
          <a:p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6D4352C3-9641-7241-8DD2-8128370C31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0" y="1232647"/>
            <a:ext cx="4175707" cy="5225849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E0BF6A89-486A-DB4C-9BE7-99F5694F3257}"/>
              </a:ext>
            </a:extLst>
          </p:cNvPr>
          <p:cNvSpPr/>
          <p:nvPr/>
        </p:nvSpPr>
        <p:spPr>
          <a:xfrm>
            <a:off x="5317250" y="1843662"/>
            <a:ext cx="2607550" cy="1585338"/>
          </a:xfrm>
          <a:prstGeom prst="rect">
            <a:avLst/>
          </a:prstGeom>
          <a:noFill/>
          <a:ln w="19050">
            <a:solidFill>
              <a:srgbClr val="FB8E2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ACDF218E-BBD4-BF40-9E29-3472286BDED1}"/>
              </a:ext>
            </a:extLst>
          </p:cNvPr>
          <p:cNvSpPr/>
          <p:nvPr/>
        </p:nvSpPr>
        <p:spPr>
          <a:xfrm>
            <a:off x="5317250" y="3493167"/>
            <a:ext cx="2607550" cy="1778079"/>
          </a:xfrm>
          <a:prstGeom prst="rect">
            <a:avLst/>
          </a:prstGeom>
          <a:noFill/>
          <a:ln w="19050">
            <a:solidFill>
              <a:srgbClr val="9E60B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22F11E76-5F6B-404F-B3B3-21892C146147}"/>
              </a:ext>
            </a:extLst>
          </p:cNvPr>
          <p:cNvSpPr/>
          <p:nvPr/>
        </p:nvSpPr>
        <p:spPr>
          <a:xfrm>
            <a:off x="5317250" y="5335412"/>
            <a:ext cx="2607550" cy="1084051"/>
          </a:xfrm>
          <a:prstGeom prst="rect">
            <a:avLst/>
          </a:prstGeom>
          <a:noFill/>
          <a:ln w="19050">
            <a:solidFill>
              <a:srgbClr val="1778B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693F574C-CD6E-7B4D-8640-C6E1B8C0D291}"/>
              </a:ext>
            </a:extLst>
          </p:cNvPr>
          <p:cNvSpPr txBox="1"/>
          <p:nvPr/>
        </p:nvSpPr>
        <p:spPr>
          <a:xfrm>
            <a:off x="8058491" y="2021424"/>
            <a:ext cx="12955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api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cpus</a:t>
            </a: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933C018C-0C6E-9D4F-BCE0-50BB59C656FE}"/>
              </a:ext>
            </a:extLst>
          </p:cNvPr>
          <p:cNvSpPr txBox="1"/>
          <p:nvPr/>
        </p:nvSpPr>
        <p:spPr>
          <a:xfrm>
            <a:off x="8058491" y="3705098"/>
            <a:ext cx="12955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api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logs</a:t>
            </a: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BC980414-42F1-B04F-AF69-E4E3BA95F5B5}"/>
              </a:ext>
            </a:extLst>
          </p:cNvPr>
          <p:cNvSpPr txBox="1"/>
          <p:nvPr/>
        </p:nvSpPr>
        <p:spPr>
          <a:xfrm>
            <a:off x="8058491" y="5493386"/>
            <a:ext cx="14189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api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users</a:t>
            </a: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8A1F1C82-D447-8B45-9623-65F385D2DAC0}"/>
              </a:ext>
            </a:extLst>
          </p:cNvPr>
          <p:cNvSpPr txBox="1"/>
          <p:nvPr/>
        </p:nvSpPr>
        <p:spPr>
          <a:xfrm>
            <a:off x="203200" y="1451309"/>
            <a:ext cx="37422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1778B8"/>
                </a:solidFill>
              </a:rPr>
              <a:t>http://localhost:9081/</a:t>
            </a:r>
            <a:r>
              <a:rPr lang="de-DE" sz="1400" dirty="0" err="1">
                <a:solidFill>
                  <a:srgbClr val="1778B8"/>
                </a:solidFill>
              </a:rPr>
              <a:t>dashboard?delay</a:t>
            </a:r>
            <a:endParaRPr lang="de-DE" sz="1400" dirty="0">
              <a:solidFill>
                <a:srgbClr val="1778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22778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Render</a:t>
            </a:r>
            <a:r>
              <a:rPr lang="de-DE" dirty="0"/>
              <a:t> Properties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Beispiel</a:t>
            </a:r>
            <a:r>
              <a:rPr lang="de-DE" b="0" dirty="0">
                <a:solidFill>
                  <a:srgbClr val="36544F"/>
                </a:solidFill>
              </a:rPr>
              <a:t>: Generische </a:t>
            </a:r>
            <a:r>
              <a:rPr lang="de-DE" b="0" dirty="0" err="1">
                <a:solidFill>
                  <a:srgbClr val="36544F"/>
                </a:solidFill>
              </a:rPr>
              <a:t>DataLoader</a:t>
            </a:r>
            <a:r>
              <a:rPr lang="de-DE" b="0" dirty="0">
                <a:solidFill>
                  <a:srgbClr val="36544F"/>
                </a:solidFill>
              </a:rPr>
              <a:t>-Komponente</a:t>
            </a:r>
          </a:p>
          <a:p>
            <a:r>
              <a:rPr lang="de-DE" b="0" dirty="0">
                <a:solidFill>
                  <a:srgbClr val="36544F"/>
                </a:solidFill>
              </a:rPr>
              <a:t>"Infrastruktur"-Komponente, die Daten laden implementiert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203200" y="2398016"/>
            <a:ext cx="9135853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DataLoader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React.useState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loading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true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null });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React.useEffect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 () =&gt;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// vereinfacht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fetch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this.props.url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then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loading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false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}));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088063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A5387D2-250D-FA43-BB4C-D605B38F4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Data </a:t>
            </a:r>
            <a:r>
              <a:rPr lang="de-DE" dirty="0" err="1"/>
              <a:t>Fetching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634188B-0DBD-9445-9C31-750B14518E6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03200" y="1026060"/>
            <a:ext cx="9499600" cy="4805880"/>
          </a:xfrm>
        </p:spPr>
        <p:txBody>
          <a:bodyPr>
            <a:normAutofit/>
          </a:bodyPr>
          <a:lstStyle/>
          <a:p>
            <a:r>
              <a:rPr lang="de-DE" dirty="0"/>
              <a:t>Beispiel: Admin Dashboard</a:t>
            </a:r>
          </a:p>
          <a:p>
            <a:endParaRPr lang="de-DE" dirty="0"/>
          </a:p>
          <a:p>
            <a:endParaRPr lang="de-DE" dirty="0"/>
          </a:p>
          <a:p>
            <a:pPr marL="0" indent="0">
              <a:buNone/>
            </a:pPr>
            <a:r>
              <a:rPr lang="de-DE" sz="2000" dirty="0">
                <a:solidFill>
                  <a:srgbClr val="9E60B8"/>
                </a:solidFill>
              </a:rPr>
              <a:t>Fachlich:</a:t>
            </a:r>
          </a:p>
          <a:p>
            <a:r>
              <a:rPr lang="de-DE" sz="2000" b="0" dirty="0">
                <a:solidFill>
                  <a:srgbClr val="36544F"/>
                </a:solidFill>
              </a:rPr>
              <a:t>Wo wollen wir warten?</a:t>
            </a:r>
          </a:p>
          <a:p>
            <a:r>
              <a:rPr lang="de-DE" sz="2000" b="0" dirty="0">
                <a:solidFill>
                  <a:srgbClr val="36544F"/>
                </a:solidFill>
              </a:rPr>
              <a:t>Welche Daten müssen da sein,</a:t>
            </a:r>
            <a:br>
              <a:rPr lang="de-DE" sz="2000" b="0" dirty="0">
                <a:solidFill>
                  <a:srgbClr val="36544F"/>
                </a:solidFill>
              </a:rPr>
            </a:br>
            <a:r>
              <a:rPr lang="de-DE" sz="2000" b="0" dirty="0">
                <a:solidFill>
                  <a:srgbClr val="36544F"/>
                </a:solidFill>
              </a:rPr>
              <a:t>damit Darstellung Sinn macht?</a:t>
            </a:r>
          </a:p>
          <a:p>
            <a:pPr marL="0" indent="0">
              <a:buNone/>
            </a:pPr>
            <a:endParaRPr lang="de-DE" sz="2000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r>
              <a:rPr lang="de-DE" sz="2000" dirty="0">
                <a:solidFill>
                  <a:srgbClr val="9E60B8"/>
                </a:solidFill>
              </a:rPr>
              <a:t>Technisch:</a:t>
            </a:r>
          </a:p>
          <a:p>
            <a:r>
              <a:rPr lang="de-DE" sz="2000" b="0" dirty="0">
                <a:solidFill>
                  <a:srgbClr val="36544F"/>
                </a:solidFill>
              </a:rPr>
              <a:t>Wie kommt die Seite an die Daten?</a:t>
            </a:r>
          </a:p>
          <a:p>
            <a:r>
              <a:rPr lang="de-DE" sz="2000" b="0" dirty="0">
                <a:solidFill>
                  <a:srgbClr val="36544F"/>
                </a:solidFill>
              </a:rPr>
              <a:t>Wie unterbrechen wir das Rendern?</a:t>
            </a:r>
          </a:p>
          <a:p>
            <a:endParaRPr lang="de-DE" dirty="0"/>
          </a:p>
          <a:p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6D4352C3-9641-7241-8DD2-8128370C31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0" y="1232647"/>
            <a:ext cx="4175707" cy="5225849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E0BF6A89-486A-DB4C-9BE7-99F5694F3257}"/>
              </a:ext>
            </a:extLst>
          </p:cNvPr>
          <p:cNvSpPr/>
          <p:nvPr/>
        </p:nvSpPr>
        <p:spPr>
          <a:xfrm>
            <a:off x="5317250" y="1843662"/>
            <a:ext cx="2607550" cy="1585338"/>
          </a:xfrm>
          <a:prstGeom prst="rect">
            <a:avLst/>
          </a:prstGeom>
          <a:noFill/>
          <a:ln w="19050">
            <a:solidFill>
              <a:srgbClr val="FB8E2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ACDF218E-BBD4-BF40-9E29-3472286BDED1}"/>
              </a:ext>
            </a:extLst>
          </p:cNvPr>
          <p:cNvSpPr/>
          <p:nvPr/>
        </p:nvSpPr>
        <p:spPr>
          <a:xfrm>
            <a:off x="5317250" y="3493167"/>
            <a:ext cx="2607550" cy="1778079"/>
          </a:xfrm>
          <a:prstGeom prst="rect">
            <a:avLst/>
          </a:prstGeom>
          <a:noFill/>
          <a:ln w="19050">
            <a:solidFill>
              <a:srgbClr val="9E60B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22F11E76-5F6B-404F-B3B3-21892C146147}"/>
              </a:ext>
            </a:extLst>
          </p:cNvPr>
          <p:cNvSpPr/>
          <p:nvPr/>
        </p:nvSpPr>
        <p:spPr>
          <a:xfrm>
            <a:off x="5317250" y="5335412"/>
            <a:ext cx="2607550" cy="1084051"/>
          </a:xfrm>
          <a:prstGeom prst="rect">
            <a:avLst/>
          </a:prstGeom>
          <a:noFill/>
          <a:ln w="19050">
            <a:solidFill>
              <a:srgbClr val="1778B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693F574C-CD6E-7B4D-8640-C6E1B8C0D291}"/>
              </a:ext>
            </a:extLst>
          </p:cNvPr>
          <p:cNvSpPr txBox="1"/>
          <p:nvPr/>
        </p:nvSpPr>
        <p:spPr>
          <a:xfrm>
            <a:off x="8058491" y="2021424"/>
            <a:ext cx="12955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api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cpus</a:t>
            </a: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933C018C-0C6E-9D4F-BCE0-50BB59C656FE}"/>
              </a:ext>
            </a:extLst>
          </p:cNvPr>
          <p:cNvSpPr txBox="1"/>
          <p:nvPr/>
        </p:nvSpPr>
        <p:spPr>
          <a:xfrm>
            <a:off x="8058491" y="3705098"/>
            <a:ext cx="12955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api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logs</a:t>
            </a: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BC980414-42F1-B04F-AF69-E4E3BA95F5B5}"/>
              </a:ext>
            </a:extLst>
          </p:cNvPr>
          <p:cNvSpPr txBox="1"/>
          <p:nvPr/>
        </p:nvSpPr>
        <p:spPr>
          <a:xfrm>
            <a:off x="8058491" y="5493386"/>
            <a:ext cx="14189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api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users</a:t>
            </a: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8A1F1C82-D447-8B45-9623-65F385D2DAC0}"/>
              </a:ext>
            </a:extLst>
          </p:cNvPr>
          <p:cNvSpPr txBox="1"/>
          <p:nvPr/>
        </p:nvSpPr>
        <p:spPr>
          <a:xfrm>
            <a:off x="203200" y="1451309"/>
            <a:ext cx="37422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1778B8"/>
                </a:solidFill>
              </a:rPr>
              <a:t>http://localhost:9081/</a:t>
            </a:r>
            <a:r>
              <a:rPr lang="de-DE" sz="1400" dirty="0" err="1">
                <a:solidFill>
                  <a:srgbClr val="1778B8"/>
                </a:solidFill>
              </a:rPr>
              <a:t>dashboard?delay</a:t>
            </a:r>
            <a:endParaRPr lang="de-DE" sz="1400" dirty="0">
              <a:solidFill>
                <a:srgbClr val="1778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820422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A5387D2-250D-FA43-BB4C-D605B38F4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Data </a:t>
            </a:r>
            <a:r>
              <a:rPr lang="de-DE" dirty="0" err="1"/>
              <a:t>Fetching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634188B-0DBD-9445-9C31-750B14518E6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03200" y="1026060"/>
            <a:ext cx="9499600" cy="4805880"/>
          </a:xfrm>
        </p:spPr>
        <p:txBody>
          <a:bodyPr>
            <a:normAutofit/>
          </a:bodyPr>
          <a:lstStyle/>
          <a:p>
            <a:r>
              <a:rPr lang="de-DE" dirty="0"/>
              <a:t>Beispiel: Admin Dashboard</a:t>
            </a:r>
          </a:p>
          <a:p>
            <a:endParaRPr lang="de-DE" dirty="0"/>
          </a:p>
          <a:p>
            <a:endParaRPr lang="de-DE" dirty="0"/>
          </a:p>
          <a:p>
            <a:pPr marL="0" indent="0">
              <a:buNone/>
            </a:pPr>
            <a:r>
              <a:rPr lang="de-DE" sz="2000" dirty="0">
                <a:solidFill>
                  <a:srgbClr val="9E60B8"/>
                </a:solidFill>
              </a:rPr>
              <a:t>Technisch:</a:t>
            </a:r>
          </a:p>
          <a:p>
            <a:r>
              <a:rPr lang="de-DE" sz="2000" b="0" dirty="0">
                <a:solidFill>
                  <a:srgbClr val="36544F"/>
                </a:solidFill>
              </a:rPr>
              <a:t>Wie kommt die Seite an die Daten?</a:t>
            </a:r>
          </a:p>
          <a:p>
            <a:pPr lvl="1"/>
            <a:r>
              <a:rPr lang="de-DE" sz="2000" b="0" dirty="0">
                <a:solidFill>
                  <a:srgbClr val="36544F"/>
                </a:solidFill>
              </a:rPr>
              <a:t> Unklar! In Arbeit...</a:t>
            </a:r>
          </a:p>
          <a:p>
            <a:pPr lvl="1"/>
            <a:r>
              <a:rPr lang="de-DE" sz="2000" dirty="0"/>
              <a:t>Nicht mehr mit </a:t>
            </a:r>
            <a:r>
              <a:rPr lang="de-DE" sz="2000" dirty="0" err="1"/>
              <a:t>useEffect</a:t>
            </a:r>
            <a:r>
              <a:rPr lang="de-DE" sz="2000" dirty="0"/>
              <a:t>,</a:t>
            </a:r>
            <a:br>
              <a:rPr lang="de-DE" sz="2000" dirty="0"/>
            </a:br>
            <a:r>
              <a:rPr lang="de-DE" sz="2000" dirty="0"/>
              <a:t>Komponenten-</a:t>
            </a:r>
            <a:r>
              <a:rPr lang="de-DE" sz="2000" dirty="0" err="1"/>
              <a:t>Lifecycle</a:t>
            </a:r>
            <a:endParaRPr lang="de-DE" sz="2000" b="0" dirty="0">
              <a:solidFill>
                <a:srgbClr val="36544F"/>
              </a:solidFill>
            </a:endParaRPr>
          </a:p>
          <a:p>
            <a:endParaRPr lang="de-DE" sz="2000" b="0" dirty="0">
              <a:solidFill>
                <a:srgbClr val="36544F"/>
              </a:solidFill>
            </a:endParaRPr>
          </a:p>
          <a:p>
            <a:r>
              <a:rPr lang="de-DE" sz="2000" b="0" dirty="0">
                <a:solidFill>
                  <a:srgbClr val="36544F"/>
                </a:solidFill>
              </a:rPr>
              <a:t>Wie unterbrechen wir das Rendern?</a:t>
            </a:r>
          </a:p>
          <a:p>
            <a:pPr lvl="1"/>
            <a:r>
              <a:rPr lang="de-DE" sz="2000" b="0" dirty="0" err="1">
                <a:solidFill>
                  <a:srgbClr val="36544F"/>
                </a:solidFill>
              </a:rPr>
              <a:t>Suspense</a:t>
            </a:r>
            <a:r>
              <a:rPr lang="de-DE" sz="2000" b="0" dirty="0">
                <a:solidFill>
                  <a:srgbClr val="36544F"/>
                </a:solidFill>
              </a:rPr>
              <a:t> Komponente</a:t>
            </a:r>
          </a:p>
          <a:p>
            <a:endParaRPr lang="de-DE" dirty="0"/>
          </a:p>
          <a:p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6D4352C3-9641-7241-8DD2-8128370C31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0" y="1232647"/>
            <a:ext cx="4175707" cy="5225849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E0BF6A89-486A-DB4C-9BE7-99F5694F3257}"/>
              </a:ext>
            </a:extLst>
          </p:cNvPr>
          <p:cNvSpPr/>
          <p:nvPr/>
        </p:nvSpPr>
        <p:spPr>
          <a:xfrm>
            <a:off x="5317250" y="1843662"/>
            <a:ext cx="2607550" cy="1585338"/>
          </a:xfrm>
          <a:prstGeom prst="rect">
            <a:avLst/>
          </a:prstGeom>
          <a:noFill/>
          <a:ln w="19050">
            <a:solidFill>
              <a:srgbClr val="FB8E2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ACDF218E-BBD4-BF40-9E29-3472286BDED1}"/>
              </a:ext>
            </a:extLst>
          </p:cNvPr>
          <p:cNvSpPr/>
          <p:nvPr/>
        </p:nvSpPr>
        <p:spPr>
          <a:xfrm>
            <a:off x="5317250" y="3493167"/>
            <a:ext cx="2607550" cy="1778079"/>
          </a:xfrm>
          <a:prstGeom prst="rect">
            <a:avLst/>
          </a:prstGeom>
          <a:noFill/>
          <a:ln w="19050">
            <a:solidFill>
              <a:srgbClr val="9E60B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22F11E76-5F6B-404F-B3B3-21892C146147}"/>
              </a:ext>
            </a:extLst>
          </p:cNvPr>
          <p:cNvSpPr/>
          <p:nvPr/>
        </p:nvSpPr>
        <p:spPr>
          <a:xfrm>
            <a:off x="5317250" y="5335412"/>
            <a:ext cx="2607550" cy="1084051"/>
          </a:xfrm>
          <a:prstGeom prst="rect">
            <a:avLst/>
          </a:prstGeom>
          <a:noFill/>
          <a:ln w="19050">
            <a:solidFill>
              <a:srgbClr val="1778B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693F574C-CD6E-7B4D-8640-C6E1B8C0D291}"/>
              </a:ext>
            </a:extLst>
          </p:cNvPr>
          <p:cNvSpPr txBox="1"/>
          <p:nvPr/>
        </p:nvSpPr>
        <p:spPr>
          <a:xfrm>
            <a:off x="8058491" y="2021424"/>
            <a:ext cx="12955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api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cpus</a:t>
            </a: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933C018C-0C6E-9D4F-BCE0-50BB59C656FE}"/>
              </a:ext>
            </a:extLst>
          </p:cNvPr>
          <p:cNvSpPr txBox="1"/>
          <p:nvPr/>
        </p:nvSpPr>
        <p:spPr>
          <a:xfrm>
            <a:off x="8058491" y="3705098"/>
            <a:ext cx="12955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api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logs</a:t>
            </a: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BC980414-42F1-B04F-AF69-E4E3BA95F5B5}"/>
              </a:ext>
            </a:extLst>
          </p:cNvPr>
          <p:cNvSpPr txBox="1"/>
          <p:nvPr/>
        </p:nvSpPr>
        <p:spPr>
          <a:xfrm>
            <a:off x="8058491" y="5493386"/>
            <a:ext cx="14189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api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users</a:t>
            </a: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8A1F1C82-D447-8B45-9623-65F385D2DAC0}"/>
              </a:ext>
            </a:extLst>
          </p:cNvPr>
          <p:cNvSpPr txBox="1"/>
          <p:nvPr/>
        </p:nvSpPr>
        <p:spPr>
          <a:xfrm>
            <a:off x="203200" y="1451309"/>
            <a:ext cx="37422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1778B8"/>
                </a:solidFill>
              </a:rPr>
              <a:t>http://localhost:9081/</a:t>
            </a:r>
            <a:r>
              <a:rPr lang="de-DE" sz="1400" dirty="0" err="1">
                <a:solidFill>
                  <a:srgbClr val="1778B8"/>
                </a:solidFill>
              </a:rPr>
              <a:t>dashboard?delay</a:t>
            </a:r>
            <a:endParaRPr lang="de-DE" sz="1400" dirty="0">
              <a:solidFill>
                <a:srgbClr val="1778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065046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3BFE34D6-89BB-DE43-BB62-A1EC174E9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Data </a:t>
            </a:r>
            <a:r>
              <a:rPr lang="de-DE" dirty="0" err="1"/>
              <a:t>Fetching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F951768-3954-0649-8867-67336419DAA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>
                <a:solidFill>
                  <a:srgbClr val="FB8E20"/>
                </a:solidFill>
              </a:rPr>
              <a:t>React.Suspense</a:t>
            </a:r>
            <a:r>
              <a:rPr lang="de-DE" b="0" dirty="0">
                <a:solidFill>
                  <a:srgbClr val="36544F"/>
                </a:solidFill>
              </a:rPr>
              <a:t>: legt fest, wo in der Komponentenhierarchie gewartet werden soll</a:t>
            </a: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457200" lvl="1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dirty="0"/>
          </a:p>
          <a:p>
            <a:pPr lvl="2"/>
            <a:endParaRPr lang="de-DE" dirty="0"/>
          </a:p>
          <a:p>
            <a:pPr lvl="1"/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32BF3362-8E71-4D4A-B629-37FD681CC431}"/>
              </a:ext>
            </a:extLst>
          </p:cNvPr>
          <p:cNvSpPr txBox="1"/>
          <p:nvPr/>
        </p:nvSpPr>
        <p:spPr>
          <a:xfrm>
            <a:off x="8259417" y="0"/>
            <a:ext cx="1646583" cy="369332"/>
          </a:xfrm>
          <a:prstGeom prst="rect">
            <a:avLst/>
          </a:prstGeom>
          <a:solidFill>
            <a:srgbClr val="B04432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D4EBE9"/>
                </a:solidFill>
              </a:rPr>
              <a:t>experimentell!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2D23EB81-D72F-F04D-B6A8-9D7ED8DF023D}"/>
              </a:ext>
            </a:extLst>
          </p:cNvPr>
          <p:cNvSpPr txBox="1"/>
          <p:nvPr/>
        </p:nvSpPr>
        <p:spPr>
          <a:xfrm>
            <a:off x="169332" y="1656484"/>
            <a:ext cx="37422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1778B8"/>
                </a:solidFill>
              </a:rPr>
              <a:t>Code-Beispiel: </a:t>
            </a:r>
            <a:r>
              <a:rPr lang="de-DE" sz="1400" dirty="0" err="1">
                <a:solidFill>
                  <a:srgbClr val="1778B8"/>
                </a:solidFill>
              </a:rPr>
              <a:t>DashboardWithSuspensePage.js</a:t>
            </a:r>
            <a:endParaRPr lang="de-DE" sz="1400" dirty="0">
              <a:solidFill>
                <a:srgbClr val="1778B8"/>
              </a:solidFill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08B1045A-FE4B-1C4B-8340-F0A264C5B47B}"/>
              </a:ext>
            </a:extLst>
          </p:cNvPr>
          <p:cNvSpPr txBox="1"/>
          <p:nvPr/>
        </p:nvSpPr>
        <p:spPr>
          <a:xfrm>
            <a:off x="203200" y="2502600"/>
            <a:ext cx="94996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b="1" dirty="0" err="1">
                <a:solidFill>
                  <a:srgbClr val="1778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dashboardData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600" b="1" dirty="0" err="1">
                <a:solidFill>
                  <a:srgbClr val="1778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loadDashboardData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16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export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default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DashboardPage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onClose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}) {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sz="1600" b="1" dirty="0" err="1">
                <a:solidFill>
                  <a:srgbClr val="FB8E20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React.SuspenseList</a:t>
            </a:r>
            <a:r>
              <a:rPr lang="de-DE" sz="1600" b="1" dirty="0">
                <a:solidFill>
                  <a:srgbClr val="FB8E20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revealOrder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="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backwards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"&gt;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&lt;</a:t>
            </a:r>
            <a:r>
              <a:rPr lang="de-DE" sz="1600" b="1" dirty="0" err="1">
                <a:solidFill>
                  <a:srgbClr val="FB8E20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React.Suspense</a:t>
            </a:r>
            <a:r>
              <a:rPr lang="de-DE" sz="1600" b="1" dirty="0">
                <a:solidFill>
                  <a:srgbClr val="FB8E20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fallback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={&lt;Spinner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label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="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Loading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Logs..." /&gt;}&gt;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&lt;Logs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logsResource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sz="1600" b="1" dirty="0" err="1">
                <a:solidFill>
                  <a:srgbClr val="1778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dashboardData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.logs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/&gt;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&lt;/</a:t>
            </a:r>
            <a:r>
              <a:rPr lang="de-DE" sz="1600" b="1" dirty="0" err="1">
                <a:solidFill>
                  <a:srgbClr val="FB8E20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React.Suspense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&lt;</a:t>
            </a:r>
            <a:r>
              <a:rPr lang="de-DE" sz="1600" b="1" dirty="0" err="1">
                <a:solidFill>
                  <a:srgbClr val="FB8E20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React.Suspense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fallback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={&lt;Spinner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label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="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Loading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User..." /&gt;}&gt;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&lt;Users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usersResource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sz="1600" b="1" dirty="0" err="1">
                <a:solidFill>
                  <a:srgbClr val="1778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dashboardData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.users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/&gt;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&lt;/</a:t>
            </a:r>
            <a:r>
              <a:rPr lang="de-DE" sz="1600" b="1" dirty="0" err="1">
                <a:solidFill>
                  <a:srgbClr val="FB8E20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React.Suspense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&lt;/</a:t>
            </a:r>
            <a:r>
              <a:rPr lang="de-DE" sz="1600" b="1" dirty="0" err="1">
                <a:solidFill>
                  <a:srgbClr val="FB8E20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React.SuspenseList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);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34566994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3BFE34D6-89BB-DE43-BB62-A1EC174E9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Data </a:t>
            </a:r>
            <a:r>
              <a:rPr lang="de-DE" dirty="0" err="1"/>
              <a:t>Fetching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F951768-3954-0649-8867-67336419DAA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>
                <a:solidFill>
                  <a:srgbClr val="FB8E20"/>
                </a:solidFill>
              </a:rPr>
              <a:t>React.Suspense</a:t>
            </a:r>
            <a:r>
              <a:rPr lang="de-DE" b="0" dirty="0">
                <a:solidFill>
                  <a:srgbClr val="36544F"/>
                </a:solidFill>
              </a:rPr>
              <a:t>: legt fest, wo in der Komponentenhierarchie gewartet werden soll</a:t>
            </a: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457200" lvl="1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dirty="0"/>
          </a:p>
          <a:p>
            <a:pPr lvl="2"/>
            <a:endParaRPr lang="de-DE" dirty="0"/>
          </a:p>
          <a:p>
            <a:pPr lvl="1"/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32BF3362-8E71-4D4A-B629-37FD681CC431}"/>
              </a:ext>
            </a:extLst>
          </p:cNvPr>
          <p:cNvSpPr txBox="1"/>
          <p:nvPr/>
        </p:nvSpPr>
        <p:spPr>
          <a:xfrm>
            <a:off x="8259417" y="0"/>
            <a:ext cx="1646583" cy="369332"/>
          </a:xfrm>
          <a:prstGeom prst="rect">
            <a:avLst/>
          </a:prstGeom>
          <a:solidFill>
            <a:srgbClr val="B04432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D4EBE9"/>
                </a:solidFill>
              </a:rPr>
              <a:t>experimentell!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2D23EB81-D72F-F04D-B6A8-9D7ED8DF023D}"/>
              </a:ext>
            </a:extLst>
          </p:cNvPr>
          <p:cNvSpPr txBox="1"/>
          <p:nvPr/>
        </p:nvSpPr>
        <p:spPr>
          <a:xfrm>
            <a:off x="169332" y="1656484"/>
            <a:ext cx="37422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1778B8"/>
                </a:solidFill>
              </a:rPr>
              <a:t>Code-Beispiel: </a:t>
            </a:r>
            <a:r>
              <a:rPr lang="de-DE" sz="1400" dirty="0" err="1">
                <a:solidFill>
                  <a:srgbClr val="1778B8"/>
                </a:solidFill>
              </a:rPr>
              <a:t>DashboardWithSuspensePage.js</a:t>
            </a:r>
            <a:endParaRPr lang="de-DE" sz="1400" dirty="0">
              <a:solidFill>
                <a:srgbClr val="1778B8"/>
              </a:solidFill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08B1045A-FE4B-1C4B-8340-F0A264C5B47B}"/>
              </a:ext>
            </a:extLst>
          </p:cNvPr>
          <p:cNvSpPr txBox="1"/>
          <p:nvPr/>
        </p:nvSpPr>
        <p:spPr>
          <a:xfrm>
            <a:off x="203200" y="2502600"/>
            <a:ext cx="474980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Logs({ </a:t>
            </a:r>
            <a:r>
              <a:rPr lang="de-DE" sz="1600" b="1" dirty="0" err="1">
                <a:solidFill>
                  <a:srgbClr val="1778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logsResource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}) {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logs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600" b="1" dirty="0" err="1">
                <a:solidFill>
                  <a:srgbClr val="1778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logsResource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.read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16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&lt;div&gt;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&lt;h2&gt;Logs&lt;/h2&gt;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&lt;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code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{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logs.map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(l =&gt; (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&lt;p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key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l.eventId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}&gt;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[{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l.user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}] {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l.msg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&lt;/p&gt;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))}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&lt;/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code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&lt;/div&gt;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);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D8522D98-2D05-144F-AB9E-D45E01DFD358}"/>
              </a:ext>
            </a:extLst>
          </p:cNvPr>
          <p:cNvSpPr/>
          <p:nvPr/>
        </p:nvSpPr>
        <p:spPr>
          <a:xfrm>
            <a:off x="5164667" y="2747966"/>
            <a:ext cx="569061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Hierauf wird gewartet</a:t>
            </a:r>
          </a:p>
        </p:txBody>
      </p:sp>
      <p:cxnSp>
        <p:nvCxnSpPr>
          <p:cNvPr id="9" name="Gerade Verbindung 8">
            <a:extLst>
              <a:ext uri="{FF2B5EF4-FFF2-40B4-BE49-F238E27FC236}">
                <a16:creationId xmlns:a16="http://schemas.microsoft.com/office/drawing/2014/main" id="{71514DB6-2E83-B749-A254-29B64F96497E}"/>
              </a:ext>
            </a:extLst>
          </p:cNvPr>
          <p:cNvCxnSpPr>
            <a:cxnSpLocks/>
          </p:cNvCxnSpPr>
          <p:nvPr/>
        </p:nvCxnSpPr>
        <p:spPr>
          <a:xfrm flipH="1" flipV="1">
            <a:off x="4673600" y="2917243"/>
            <a:ext cx="400128" cy="1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712283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3BFE34D6-89BB-DE43-BB62-A1EC174E9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concurrent</a:t>
            </a:r>
            <a:r>
              <a:rPr lang="de-DE" dirty="0"/>
              <a:t> React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F951768-3954-0649-8867-67336419DAA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>
                <a:solidFill>
                  <a:srgbClr val="FB8E20"/>
                </a:solidFill>
              </a:rPr>
              <a:t>Concurrent</a:t>
            </a:r>
            <a:r>
              <a:rPr lang="de-DE" dirty="0">
                <a:solidFill>
                  <a:srgbClr val="FB8E20"/>
                </a:solidFill>
              </a:rPr>
              <a:t> Mode</a:t>
            </a:r>
            <a:r>
              <a:rPr lang="de-DE" b="0" dirty="0">
                <a:solidFill>
                  <a:srgbClr val="36544F"/>
                </a:solidFill>
              </a:rPr>
              <a:t>: Aktueller Stand</a:t>
            </a:r>
          </a:p>
          <a:p>
            <a:r>
              <a:rPr lang="de-DE" b="0" dirty="0">
                <a:solidFill>
                  <a:srgbClr val="36544F"/>
                </a:solidFill>
              </a:rPr>
              <a:t>Experimentelle Version verfügbar, wird von FB produktiv eingesetzt</a:t>
            </a:r>
          </a:p>
          <a:p>
            <a:r>
              <a:rPr lang="de-DE" b="0" dirty="0">
                <a:solidFill>
                  <a:srgbClr val="36544F"/>
                </a:solidFill>
              </a:rPr>
              <a:t>Hat Veränderungen auf die Anwendungsarchitektur</a:t>
            </a:r>
          </a:p>
          <a:p>
            <a:pPr lvl="1"/>
            <a:r>
              <a:rPr lang="de-DE" dirty="0"/>
              <a:t>Transitionen</a:t>
            </a:r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Vorladen von Daten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Ökosystem muss darauf vorbereitet sein</a:t>
            </a:r>
          </a:p>
          <a:p>
            <a:pPr lvl="1"/>
            <a:r>
              <a:rPr lang="de-DE" dirty="0"/>
              <a:t>Router</a:t>
            </a:r>
          </a:p>
          <a:p>
            <a:pPr lvl="1"/>
            <a:r>
              <a:rPr lang="de-DE" b="0" dirty="0">
                <a:solidFill>
                  <a:srgbClr val="9E60B8"/>
                </a:solidFill>
              </a:rPr>
              <a:t>Konzepte/Bibliotheken zum Vorladen von Daten</a:t>
            </a:r>
          </a:p>
          <a:p>
            <a:pPr lvl="1"/>
            <a:endParaRPr lang="de-DE" dirty="0"/>
          </a:p>
          <a:p>
            <a:r>
              <a:rPr lang="de-DE" b="0" dirty="0">
                <a:solidFill>
                  <a:srgbClr val="36544F"/>
                </a:solidFill>
              </a:rPr>
              <a:t>Für wen ist der </a:t>
            </a:r>
            <a:r>
              <a:rPr lang="de-DE" b="0" dirty="0" err="1">
                <a:solidFill>
                  <a:srgbClr val="36544F"/>
                </a:solidFill>
              </a:rPr>
              <a:t>Suspense</a:t>
            </a:r>
            <a:r>
              <a:rPr lang="de-DE" b="0" dirty="0">
                <a:solidFill>
                  <a:srgbClr val="36544F"/>
                </a:solidFill>
              </a:rPr>
              <a:t> sinnvoll?</a:t>
            </a:r>
          </a:p>
          <a:p>
            <a:pPr lvl="1"/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457200" lvl="1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dirty="0"/>
          </a:p>
          <a:p>
            <a:pPr lvl="2"/>
            <a:endParaRPr lang="de-DE" dirty="0"/>
          </a:p>
          <a:p>
            <a:pPr lvl="1"/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32BF3362-8E71-4D4A-B629-37FD681CC431}"/>
              </a:ext>
            </a:extLst>
          </p:cNvPr>
          <p:cNvSpPr txBox="1"/>
          <p:nvPr/>
        </p:nvSpPr>
        <p:spPr>
          <a:xfrm>
            <a:off x="8259417" y="0"/>
            <a:ext cx="1646583" cy="369332"/>
          </a:xfrm>
          <a:prstGeom prst="rect">
            <a:avLst/>
          </a:prstGeom>
          <a:solidFill>
            <a:srgbClr val="B04432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D4EBE9"/>
                </a:solidFill>
              </a:rPr>
              <a:t>experimentell!</a:t>
            </a:r>
          </a:p>
        </p:txBody>
      </p:sp>
    </p:spTree>
    <p:extLst>
      <p:ext uri="{BB962C8B-B14F-4D97-AF65-F5344CB8AC3E}">
        <p14:creationId xmlns:p14="http://schemas.microsoft.com/office/powerpoint/2010/main" val="61828522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47D97345-43C0-6A4D-BD05-C04BA4F1AC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667" b="6403"/>
          <a:stretch/>
        </p:blipFill>
        <p:spPr>
          <a:xfrm>
            <a:off x="0" y="0"/>
            <a:ext cx="9928323" cy="6858000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8FFC761-FA65-4D43-9BEC-BD3BB5EE4B73}"/>
              </a:ext>
            </a:extLst>
          </p:cNvPr>
          <p:cNvSpPr/>
          <p:nvPr/>
        </p:nvSpPr>
        <p:spPr>
          <a:xfrm>
            <a:off x="-11164" y="1"/>
            <a:ext cx="9939486" cy="6067776"/>
          </a:xfrm>
          <a:prstGeom prst="rect">
            <a:avLst/>
          </a:prstGeom>
          <a:solidFill>
            <a:srgbClr val="D4EBE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38B5D25A-55E1-4341-9252-AC900006FD3A}"/>
              </a:ext>
            </a:extLst>
          </p:cNvPr>
          <p:cNvSpPr txBox="1"/>
          <p:nvPr/>
        </p:nvSpPr>
        <p:spPr>
          <a:xfrm>
            <a:off x="1262341" y="1802783"/>
            <a:ext cx="574256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3400" b="1" dirty="0">
              <a:solidFill>
                <a:srgbClr val="36544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-1" y="6067777"/>
            <a:ext cx="9928323" cy="790223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11162" y="6067777"/>
            <a:ext cx="9906000" cy="790223"/>
          </a:xfrm>
        </p:spPr>
        <p:txBody>
          <a:bodyPr>
            <a:normAutofit/>
          </a:bodyPr>
          <a:lstStyle/>
          <a:p>
            <a:r>
              <a:rPr lang="de-DE" sz="1400" spc="80" dirty="0" err="1"/>
              <a:t>nils@nilshartmann.net</a:t>
            </a:r>
            <a:endParaRPr lang="de-DE" sz="1400" spc="80" dirty="0">
              <a:solidFill>
                <a:srgbClr val="D4EBE9"/>
              </a:solidFill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1BBDC070-223F-AA4C-B870-16D823CC1FA8}"/>
              </a:ext>
            </a:extLst>
          </p:cNvPr>
          <p:cNvSpPr/>
          <p:nvPr/>
        </p:nvSpPr>
        <p:spPr>
          <a:xfrm>
            <a:off x="-382172" y="2448485"/>
            <a:ext cx="10277008" cy="18312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1300" b="1" dirty="0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  Vielen Dank!</a:t>
            </a:r>
            <a:endParaRPr lang="de-DE" b="1" dirty="0">
              <a:solidFill>
                <a:srgbClr val="B0443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38E9C952-7991-E34E-B8C9-B1F4B1A05CA9}"/>
              </a:ext>
            </a:extLst>
          </p:cNvPr>
          <p:cNvSpPr txBox="1"/>
          <p:nvPr/>
        </p:nvSpPr>
        <p:spPr>
          <a:xfrm>
            <a:off x="698375" y="387469"/>
            <a:ext cx="24352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  <a:endParaRPr lang="de-DE" sz="24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1A5293E4-AFE3-884E-9A51-1B8C18BA78C7}"/>
              </a:ext>
            </a:extLst>
          </p:cNvPr>
          <p:cNvSpPr txBox="1"/>
          <p:nvPr/>
        </p:nvSpPr>
        <p:spPr>
          <a:xfrm>
            <a:off x="705631" y="702775"/>
            <a:ext cx="20553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nilshartmann.net</a:t>
            </a:r>
            <a:endParaRPr lang="de-DE" sz="1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D4B14A3C-1AE8-274A-93EA-356102CAF9DD}"/>
              </a:ext>
            </a:extLst>
          </p:cNvPr>
          <p:cNvSpPr/>
          <p:nvPr/>
        </p:nvSpPr>
        <p:spPr>
          <a:xfrm>
            <a:off x="938463" y="4762900"/>
            <a:ext cx="8261120" cy="1310330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de-DE" sz="2000" b="1" dirty="0" err="1">
                <a:solidFill>
                  <a:srgbClr val="36544F"/>
                </a:solidFill>
              </a:rPr>
              <a:t>Slides</a:t>
            </a:r>
            <a:r>
              <a:rPr lang="de-DE" sz="2000" b="1" dirty="0">
                <a:solidFill>
                  <a:srgbClr val="36544F"/>
                </a:solidFill>
              </a:rPr>
              <a:t>: https://</a:t>
            </a:r>
            <a:r>
              <a:rPr lang="de-DE" sz="2000" b="1" dirty="0" err="1">
                <a:solidFill>
                  <a:srgbClr val="36544F"/>
                </a:solidFill>
              </a:rPr>
              <a:t>react.schule</a:t>
            </a:r>
            <a:r>
              <a:rPr lang="de-DE" sz="2000" b="1" dirty="0">
                <a:solidFill>
                  <a:srgbClr val="36544F"/>
                </a:solidFill>
              </a:rPr>
              <a:t>/jax-2020-react</a:t>
            </a:r>
          </a:p>
          <a:p>
            <a:pPr algn="ctr">
              <a:lnSpc>
                <a:spcPct val="130000"/>
              </a:lnSpc>
            </a:pPr>
            <a:r>
              <a:rPr lang="de-DE" sz="2000" b="1" dirty="0">
                <a:solidFill>
                  <a:srgbClr val="36544F"/>
                </a:solidFill>
              </a:rPr>
              <a:t>Beispiel Code: https://</a:t>
            </a:r>
            <a:r>
              <a:rPr lang="de-DE" sz="2000" b="1" dirty="0" err="1">
                <a:solidFill>
                  <a:srgbClr val="36544F"/>
                </a:solidFill>
              </a:rPr>
              <a:t>react.schule</a:t>
            </a:r>
            <a:r>
              <a:rPr lang="de-DE" sz="2000" b="1" dirty="0">
                <a:solidFill>
                  <a:srgbClr val="36544F"/>
                </a:solidFill>
              </a:rPr>
              <a:t>/</a:t>
            </a:r>
            <a:r>
              <a:rPr lang="de-DE" sz="2000" b="1" dirty="0" err="1">
                <a:solidFill>
                  <a:srgbClr val="36544F"/>
                </a:solidFill>
              </a:rPr>
              <a:t>react</a:t>
            </a:r>
            <a:r>
              <a:rPr lang="de-DE" sz="2000" b="1" dirty="0">
                <a:solidFill>
                  <a:srgbClr val="36544F"/>
                </a:solidFill>
              </a:rPr>
              <a:t>-blog-</a:t>
            </a:r>
            <a:r>
              <a:rPr lang="de-DE" sz="2000" b="1" dirty="0" err="1">
                <a:solidFill>
                  <a:srgbClr val="36544F"/>
                </a:solidFill>
              </a:rPr>
              <a:t>example</a:t>
            </a:r>
            <a:endParaRPr lang="de-DE" sz="2000" b="1" dirty="0">
              <a:solidFill>
                <a:srgbClr val="36544F"/>
              </a:solidFill>
            </a:endParaRPr>
          </a:p>
          <a:p>
            <a:pPr algn="ctr">
              <a:lnSpc>
                <a:spcPct val="130000"/>
              </a:lnSpc>
            </a:pPr>
            <a:r>
              <a:rPr lang="de-DE" sz="2000" b="1" dirty="0">
                <a:solidFill>
                  <a:srgbClr val="36544F"/>
                </a:solidFill>
              </a:rPr>
              <a:t>Fragen &amp; Kontakt: </a:t>
            </a:r>
            <a:r>
              <a:rPr lang="de-DE" sz="2000" b="1" dirty="0" err="1">
                <a:solidFill>
                  <a:srgbClr val="36544F"/>
                </a:solidFill>
              </a:rPr>
              <a:t>nils@nilshartmann.net</a:t>
            </a:r>
            <a:endParaRPr lang="de-DE" sz="2000" b="1" dirty="0">
              <a:solidFill>
                <a:srgbClr val="36544F"/>
              </a:solidFill>
            </a:endParaRP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31F9C4D3-C30B-FC47-81EA-BEB376C8B52B}"/>
              </a:ext>
            </a:extLst>
          </p:cNvPr>
          <p:cNvSpPr/>
          <p:nvPr/>
        </p:nvSpPr>
        <p:spPr>
          <a:xfrm rot="16200000">
            <a:off x="6992521" y="926817"/>
            <a:ext cx="188862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400" b="1" dirty="0">
                <a:solidFill>
                  <a:srgbClr val="1778B8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400" b="1" dirty="0" err="1">
                <a:solidFill>
                  <a:srgbClr val="1778B8"/>
                </a:solidFill>
                <a:latin typeface="Source Sans Pro" charset="0"/>
                <a:ea typeface="Source Sans Pro" charset="0"/>
                <a:cs typeface="Source Sans Pro" charset="0"/>
              </a:rPr>
              <a:t>reactbuch.de</a:t>
            </a:r>
            <a:endParaRPr lang="de-DE" sz="1400" b="1" dirty="0">
              <a:solidFill>
                <a:srgbClr val="1778B8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9B2ACC0E-822C-114F-9F71-1552F1A48F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1002" y="224440"/>
            <a:ext cx="1609260" cy="2347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4280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Render</a:t>
            </a:r>
            <a:r>
              <a:rPr lang="de-DE" dirty="0"/>
              <a:t> Properties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Beispiel</a:t>
            </a:r>
            <a:r>
              <a:rPr lang="de-DE" b="0" dirty="0">
                <a:solidFill>
                  <a:srgbClr val="36544F"/>
                </a:solidFill>
              </a:rPr>
              <a:t>: Generische </a:t>
            </a:r>
            <a:r>
              <a:rPr lang="de-DE" b="0" dirty="0" err="1">
                <a:solidFill>
                  <a:srgbClr val="36544F"/>
                </a:solidFill>
              </a:rPr>
              <a:t>DataLoader</a:t>
            </a:r>
            <a:r>
              <a:rPr lang="de-DE" b="0" dirty="0">
                <a:solidFill>
                  <a:srgbClr val="36544F"/>
                </a:solidFill>
              </a:rPr>
              <a:t>-Komponente</a:t>
            </a:r>
          </a:p>
          <a:p>
            <a:r>
              <a:rPr lang="de-DE" b="0" dirty="0">
                <a:solidFill>
                  <a:srgbClr val="36544F"/>
                </a:solidFill>
              </a:rPr>
              <a:t>"Infrastruktur"-Komponente, die Daten laden implementiert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203200" y="2398016"/>
            <a:ext cx="9135853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DataLoader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React.useState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loading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true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null });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React.useEffect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 () =&gt;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// vereinfacht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fetch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this.props.url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then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loading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false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}));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// Kind-Komponente rendern und Properties 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loading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// übergeben....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.... ? // WIE? WAS?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220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Benutzerdefiniert 3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025249"/>
      </a:folHlink>
    </a:clrScheme>
    <a:fontScheme name="Office-Design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Design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4915</Words>
  <Application>Microsoft Macintosh PowerPoint</Application>
  <PresentationFormat>A4-Papier (210 x 297 mm)</PresentationFormat>
  <Paragraphs>1093</Paragraphs>
  <Slides>85</Slides>
  <Notes>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10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85</vt:i4>
      </vt:variant>
    </vt:vector>
  </HeadingPairs>
  <TitlesOfParts>
    <vt:vector size="96" baseType="lpstr">
      <vt:lpstr>Arial</vt:lpstr>
      <vt:lpstr>Calibri</vt:lpstr>
      <vt:lpstr>Calibri Light</vt:lpstr>
      <vt:lpstr>Montserrat</vt:lpstr>
      <vt:lpstr>Source Code Pro</vt:lpstr>
      <vt:lpstr>Source Code Pro Light</vt:lpstr>
      <vt:lpstr>Source Code Pro Medium</vt:lpstr>
      <vt:lpstr>Source Code Pro Semibold</vt:lpstr>
      <vt:lpstr>Source Sans Pro</vt:lpstr>
      <vt:lpstr>Source Sans Pro Semibold</vt:lpstr>
      <vt:lpstr>Office-Design</vt:lpstr>
      <vt:lpstr>Jax Hybrid Mainz / Online | September 2020 | @nilshartmann</vt:lpstr>
      <vt:lpstr>https://nilshartmann.net</vt:lpstr>
      <vt:lpstr>Hintergrund: Render Properties</vt:lpstr>
      <vt:lpstr>Hintergrund: Render Properties</vt:lpstr>
      <vt:lpstr>Hintergrund: Render Properties</vt:lpstr>
      <vt:lpstr>Render Properties</vt:lpstr>
      <vt:lpstr>Render Properties</vt:lpstr>
      <vt:lpstr>Render Properties</vt:lpstr>
      <vt:lpstr>Render Properties</vt:lpstr>
      <vt:lpstr>Render Properties</vt:lpstr>
      <vt:lpstr>Render Properties</vt:lpstr>
      <vt:lpstr>Render Properties</vt:lpstr>
      <vt:lpstr>Render Properties</vt:lpstr>
      <vt:lpstr>Render Properties</vt:lpstr>
      <vt:lpstr>PowerPoint-Präsentation</vt:lpstr>
      <vt:lpstr>Hooks als Alternative</vt:lpstr>
      <vt:lpstr>Hooks als Alternative</vt:lpstr>
      <vt:lpstr>Hooks als Alternative</vt:lpstr>
      <vt:lpstr>Hooks als Alternative</vt:lpstr>
      <vt:lpstr>Hooks als Alternative</vt:lpstr>
      <vt:lpstr>Hooks als Alternative</vt:lpstr>
      <vt:lpstr>State in Hooks</vt:lpstr>
      <vt:lpstr>State in Hooks</vt:lpstr>
      <vt:lpstr>useReducer Hook</vt:lpstr>
      <vt:lpstr>useReducer Hook</vt:lpstr>
      <vt:lpstr>useReducer Hook</vt:lpstr>
      <vt:lpstr>useReducer Hook</vt:lpstr>
      <vt:lpstr>useReducer Hook</vt:lpstr>
      <vt:lpstr>useReducer Hook</vt:lpstr>
      <vt:lpstr>useReducer Hook</vt:lpstr>
      <vt:lpstr>useReducer Hook</vt:lpstr>
      <vt:lpstr>useReducer Hook</vt:lpstr>
      <vt:lpstr>useReducer Hook</vt:lpstr>
      <vt:lpstr>PowerPoint-Präsentation</vt:lpstr>
      <vt:lpstr>Globale Daten</vt:lpstr>
      <vt:lpstr>Globale Daten</vt:lpstr>
      <vt:lpstr>React Context</vt:lpstr>
      <vt:lpstr>React Context</vt:lpstr>
      <vt:lpstr>React Context</vt:lpstr>
      <vt:lpstr>React Context</vt:lpstr>
      <vt:lpstr>React Context</vt:lpstr>
      <vt:lpstr>React Context</vt:lpstr>
      <vt:lpstr>React Context</vt:lpstr>
      <vt:lpstr>React Context</vt:lpstr>
      <vt:lpstr>React Context</vt:lpstr>
      <vt:lpstr>React Context</vt:lpstr>
      <vt:lpstr>React Context</vt:lpstr>
      <vt:lpstr>Higher order Components</vt:lpstr>
      <vt:lpstr>Higher order Components</vt:lpstr>
      <vt:lpstr>Higher order Components</vt:lpstr>
      <vt:lpstr>Higher order Components</vt:lpstr>
      <vt:lpstr>Higher order Components</vt:lpstr>
      <vt:lpstr>Higher order Components</vt:lpstr>
      <vt:lpstr>Higher order Components</vt:lpstr>
      <vt:lpstr>Higher order Components</vt:lpstr>
      <vt:lpstr>Higher order Components</vt:lpstr>
      <vt:lpstr>Higher order Components</vt:lpstr>
      <vt:lpstr>Higher order Components</vt:lpstr>
      <vt:lpstr>Globaler Zustand</vt:lpstr>
      <vt:lpstr>Globaler Zustand</vt:lpstr>
      <vt:lpstr>Ausblick: Redux</vt:lpstr>
      <vt:lpstr>Rendern unterbrechen</vt:lpstr>
      <vt:lpstr>Suspense</vt:lpstr>
      <vt:lpstr>Demo: Lazy und Suspense</vt:lpstr>
      <vt:lpstr>Demo: Lazy und Suspense</vt:lpstr>
      <vt:lpstr>suspense</vt:lpstr>
      <vt:lpstr>suspense</vt:lpstr>
      <vt:lpstr>Ausblick</vt:lpstr>
      <vt:lpstr>Oktober 2019</vt:lpstr>
      <vt:lpstr>September 2020 😲</vt:lpstr>
      <vt:lpstr>concurrent React</vt:lpstr>
      <vt:lpstr>concurrent React</vt:lpstr>
      <vt:lpstr>Concurrent React</vt:lpstr>
      <vt:lpstr>concurrent React</vt:lpstr>
      <vt:lpstr>Suspense For Data Fetching</vt:lpstr>
      <vt:lpstr>Suspense For Data Fetching</vt:lpstr>
      <vt:lpstr>Suspense For Data Fetching</vt:lpstr>
      <vt:lpstr>Suspense For Data Fetching</vt:lpstr>
      <vt:lpstr>Suspense For Data Fetching</vt:lpstr>
      <vt:lpstr>Suspense For Data Fetching</vt:lpstr>
      <vt:lpstr>Suspense For Data Fetching</vt:lpstr>
      <vt:lpstr>Suspense For Data Fetching</vt:lpstr>
      <vt:lpstr>Suspense For Data Fetching</vt:lpstr>
      <vt:lpstr>concurrent React</vt:lpstr>
      <vt:lpstr>nils@nilshartmann.net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Nils Hartmann</dc:creator>
  <cp:lastModifiedBy>Nils Hartmann</cp:lastModifiedBy>
  <cp:revision>979</cp:revision>
  <cp:lastPrinted>2019-09-04T14:49:47Z</cp:lastPrinted>
  <dcterms:created xsi:type="dcterms:W3CDTF">2016-03-28T15:59:53Z</dcterms:created>
  <dcterms:modified xsi:type="dcterms:W3CDTF">2020-09-06T20:52:45Z</dcterms:modified>
</cp:coreProperties>
</file>